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7.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8.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9.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50" r:id="rId1"/>
    <p:sldMasterId id="2147483671" r:id="rId2"/>
    <p:sldMasterId id="2147483673" r:id="rId3"/>
    <p:sldMasterId id="2147483681" r:id="rId4"/>
    <p:sldMasterId id="2147483683" r:id="rId5"/>
    <p:sldMasterId id="2147483685" r:id="rId6"/>
    <p:sldMasterId id="2147483687" r:id="rId7"/>
    <p:sldMasterId id="2147483690" r:id="rId8"/>
    <p:sldMasterId id="2147483694" r:id="rId9"/>
    <p:sldMasterId id="2147483697" r:id="rId10"/>
  </p:sldMasterIdLst>
  <p:notesMasterIdLst>
    <p:notesMasterId r:id="rId39"/>
  </p:notesMasterIdLst>
  <p:sldIdLst>
    <p:sldId id="294" r:id="rId11"/>
    <p:sldId id="295" r:id="rId12"/>
    <p:sldId id="296" r:id="rId13"/>
    <p:sldId id="265" r:id="rId14"/>
    <p:sldId id="266" r:id="rId15"/>
    <p:sldId id="267" r:id="rId16"/>
    <p:sldId id="268" r:id="rId17"/>
    <p:sldId id="287" r:id="rId18"/>
    <p:sldId id="293" r:id="rId19"/>
    <p:sldId id="288" r:id="rId20"/>
    <p:sldId id="289" r:id="rId21"/>
    <p:sldId id="290" r:id="rId22"/>
    <p:sldId id="291" r:id="rId23"/>
    <p:sldId id="292" r:id="rId24"/>
    <p:sldId id="269" r:id="rId25"/>
    <p:sldId id="270" r:id="rId26"/>
    <p:sldId id="271" r:id="rId27"/>
    <p:sldId id="272" r:id="rId28"/>
    <p:sldId id="273" r:id="rId29"/>
    <p:sldId id="280" r:id="rId30"/>
    <p:sldId id="297" r:id="rId31"/>
    <p:sldId id="281" r:id="rId32"/>
    <p:sldId id="282" r:id="rId33"/>
    <p:sldId id="283" r:id="rId34"/>
    <p:sldId id="284" r:id="rId35"/>
    <p:sldId id="285" r:id="rId36"/>
    <p:sldId id="286" r:id="rId37"/>
    <p:sldId id="279" r:id="rId38"/>
  </p:sldIdLst>
  <p:sldSz cx="9144000" cy="6858000" type="screen4x3"/>
  <p:notesSz cx="6858000" cy="9144000"/>
  <p:embeddedFontLst>
    <p:embeddedFont>
      <p:font typeface="Comic Sans MS" panose="030F0702030302020204" pitchFamily="66" charset="0"/>
      <p:regular r:id="rId40"/>
      <p:bold r:id="rId41"/>
      <p:italic r:id="rId42"/>
      <p:boldItalic r:id="rId43"/>
    </p:embeddedFont>
    <p:embeddedFont>
      <p:font typeface="Tahoma" panose="020B0604030504040204" pitchFamily="34" charset="0"/>
      <p:regular r:id="rId44"/>
      <p:bold r:id="rId45"/>
    </p:embeddedFont>
    <p:embeddedFont>
      <p:font typeface="Calibri" panose="020F0502020204030204" pitchFamily="34" charset="0"/>
      <p:regular r:id="rId46"/>
      <p:bold r:id="rId47"/>
      <p:italic r:id="rId48"/>
      <p:boldItalic r:id="rId49"/>
    </p:embeddedFont>
  </p:embeddedFont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333">
          <p15:clr>
            <a:srgbClr val="A4A3A4"/>
          </p15:clr>
        </p15:guide>
        <p15:guide id="2" pos="24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33CC"/>
    <a:srgbClr val="0000CC"/>
    <a:srgbClr val="663300"/>
    <a:srgbClr val="000000"/>
    <a:srgbClr val="CCECFF"/>
    <a:srgbClr val="FF99FF"/>
    <a:srgbClr val="FFFF99"/>
    <a:srgbClr val="000066"/>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5" d="100"/>
          <a:sy n="65" d="100"/>
        </p:scale>
        <p:origin x="174" y="60"/>
      </p:cViewPr>
      <p:guideLst>
        <p:guide orient="horz" pos="1333"/>
        <p:guide pos="244"/>
      </p:guideLst>
    </p:cSldViewPr>
  </p:slideViewPr>
  <p:notesTextViewPr>
    <p:cViewPr>
      <p:scale>
        <a:sx n="100" d="100"/>
        <a:sy n="100" d="100"/>
      </p:scale>
      <p:origin x="0" y="0"/>
    </p:cViewPr>
  </p:notesTextViewPr>
  <p:sorterViewPr>
    <p:cViewPr>
      <p:scale>
        <a:sx n="66" d="100"/>
        <a:sy n="66" d="100"/>
      </p:scale>
      <p:origin x="0" y="396"/>
    </p:cViewPr>
  </p:sorter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font" Target="fonts/font7.fntdata"/><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font" Target="fonts/font2.fntdata"/><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font" Target="fonts/font10.fntdata"/><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font" Target="fonts/font5.fntdata"/><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font" Target="fonts/font4.fntdata"/><Relationship Id="rId48" Type="http://schemas.openxmlformats.org/officeDocument/2006/relationships/font" Target="fonts/font9.fntdata"/><Relationship Id="rId8" Type="http://schemas.openxmlformats.org/officeDocument/2006/relationships/slideMaster" Target="slideMasters/slideMaster8.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EE2ED619-C2F3-4F2F-88B5-877D85AF9D9E}" type="datetimeFigureOut">
              <a:rPr lang="en-US"/>
              <a:pPr>
                <a:defRPr/>
              </a:pPr>
              <a:t>5/8/2017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00E6F399-CBF9-44C3-8B48-C3465034A499}"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616170BF-3701-4F8B-8FAC-C99EB666A0C0}" type="slidenum">
              <a:rPr kumimoji="0" lang="en-GB" alt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a:t>
            </a:fld>
            <a:endParaRPr kumimoji="0" lang="en-GB" alt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39113293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9388C2BA-AD6C-45AD-ADE2-12F799573EDC}" type="slidenum">
              <a:rPr kumimoji="0" lang="en-GB" altLang="en-US"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28</a:t>
            </a:fld>
            <a:endParaRPr kumimoji="0" lang="en-GB" alt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3716552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4CC2BC2E-24B5-4266-BB35-F452698F7F00}" type="slidenum">
              <a:rPr kumimoji="0" lang="en-GB" alt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a:t>
            </a:fld>
            <a:endParaRPr kumimoji="0" lang="en-GB" alt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1595832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1478DFEB-F8E1-4BDC-8873-1531163B1E8D}" type="slidenum">
              <a:rPr kumimoji="0" lang="en-GB" altLang="en-US"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en-GB" alt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1433899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15593755-F299-424C-887C-6465EFB7FDDB}" type="slidenum">
              <a:rPr kumimoji="0" lang="en-GB" altLang="en-US"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en-GB" alt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36993732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4E06EE22-D869-4758-8F9D-4581174242F3}" type="slidenum">
              <a:rPr kumimoji="0" lang="en-GB" altLang="en-US"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en-GB" alt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2559490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7F224490-088F-48CD-B81C-AF6693799CD5}" type="slidenum">
              <a:rPr kumimoji="0" lang="en-GB" altLang="en-US"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7</a:t>
            </a:fld>
            <a:endParaRPr kumimoji="0" lang="en-GB" alt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1824289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C32F390-82FE-494F-B50D-85CF9C2236AD}" type="slidenum">
              <a:rPr kumimoji="0" lang="en-GB" alt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GB"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428578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C32F390-82FE-494F-B50D-85CF9C2236AD}" type="slidenum">
              <a:rPr kumimoji="0" lang="en-GB" alt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GB"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21488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AD4DF8B7-CB41-406A-95E3-9D9E469AD11F}" type="slidenum">
              <a:rPr kumimoji="0" lang="en-GB" altLang="en-US" sz="1200" b="0" i="0" u="none" strike="noStrike" kern="1200" cap="none" spc="0" normalizeH="0" baseline="0" noProof="0" smtClean="0">
                <a:ln>
                  <a:noFill/>
                </a:ln>
                <a:solidFill>
                  <a:prstClr val="black"/>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15</a:t>
            </a:fld>
            <a:endParaRPr kumimoji="0" lang="en-GB" altLang="en-US" sz="1200" b="0" i="0" u="none" strike="noStrike" kern="1200" cap="none" spc="0" normalizeH="0" baseline="0" noProof="0">
              <a:ln>
                <a:noFill/>
              </a:ln>
              <a:solidFill>
                <a:prstClr val="black"/>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687892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309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91645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40817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10424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97023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57071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9671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79532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3340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7709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4998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8026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6456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0757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374793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00FF"/>
        </a:solidFill>
        <a:effectLst/>
      </p:bgPr>
    </p:bg>
    <p:spTree>
      <p:nvGrpSpPr>
        <p:cNvPr id="1" name=""/>
        <p:cNvGrpSpPr/>
        <p:nvPr/>
      </p:nvGrpSpPr>
      <p:grpSpPr>
        <a:xfrm>
          <a:off x="0" y="0"/>
          <a:ext cx="0" cy="0"/>
          <a:chOff x="0" y="0"/>
          <a:chExt cx="0" cy="0"/>
        </a:xfrm>
      </p:grpSpPr>
      <p:sp>
        <p:nvSpPr>
          <p:cNvPr id="2050" name="Rectangle 2"/>
          <p:cNvSpPr>
            <a:spLocks noChangeArrowheads="1"/>
          </p:cNvSpPr>
          <p:nvPr userDrawn="1"/>
        </p:nvSpPr>
        <p:spPr bwMode="auto">
          <a:xfrm>
            <a:off x="71438" y="71438"/>
            <a:ext cx="9015412" cy="6719887"/>
          </a:xfrm>
          <a:prstGeom prst="rect">
            <a:avLst/>
          </a:prstGeom>
          <a:solidFill>
            <a:srgbClr val="FF99FF"/>
          </a:solidFill>
          <a:ln w="50800">
            <a:solidFill>
              <a:srgbClr val="FF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GB" altLang="en-US"/>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anose="05000000000000000000"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rgbClr val="FF33CC"/>
        </a:solidFill>
        <a:effectLst/>
      </p:bgPr>
    </p:bg>
    <p:spTree>
      <p:nvGrpSpPr>
        <p:cNvPr id="1" name=""/>
        <p:cNvGrpSpPr/>
        <p:nvPr/>
      </p:nvGrpSpPr>
      <p:grpSpPr>
        <a:xfrm>
          <a:off x="0" y="0"/>
          <a:ext cx="0" cy="0"/>
          <a:chOff x="0" y="0"/>
          <a:chExt cx="0" cy="0"/>
        </a:xfrm>
      </p:grpSpPr>
      <p:sp>
        <p:nvSpPr>
          <p:cNvPr id="299016" name="Rectangle 8"/>
          <p:cNvSpPr>
            <a:spLocks noChangeArrowheads="1"/>
          </p:cNvSpPr>
          <p:nvPr userDrawn="1"/>
        </p:nvSpPr>
        <p:spPr bwMode="auto">
          <a:xfrm>
            <a:off x="71438" y="71438"/>
            <a:ext cx="9015412" cy="6719887"/>
          </a:xfrm>
          <a:prstGeom prst="rect">
            <a:avLst/>
          </a:prstGeom>
          <a:solidFill>
            <a:srgbClr val="FF99FF"/>
          </a:solidFill>
          <a:ln w="50800">
            <a:solidFill>
              <a:srgbClr val="CC00FF"/>
            </a:solidFill>
            <a:miter lim="800000"/>
            <a:headEnd/>
            <a:tailEnd/>
          </a:ln>
          <a:effectLst/>
        </p:spPr>
        <p:txBody>
          <a:bodyPr wrap="none" anchor="ctr"/>
          <a:lstStyle/>
          <a:p>
            <a:pPr>
              <a:defRPr/>
            </a:pPr>
            <a:endParaRPr lang="en-GB"/>
          </a:p>
        </p:txBody>
      </p:sp>
    </p:spTree>
    <p:extLst>
      <p:ext uri="{BB962C8B-B14F-4D97-AF65-F5344CB8AC3E}">
        <p14:creationId xmlns:p14="http://schemas.microsoft.com/office/powerpoint/2010/main" val="694918161"/>
      </p:ext>
    </p:extLst>
  </p:cSld>
  <p:clrMap bg1="lt1" tx1="dk1" bg2="lt2" tx2="dk2" accent1="accent1" accent2="accent2" accent3="accent3" accent4="accent4" accent5="accent5" accent6="accent6" hlink="hlink" folHlink="folHlink"/>
  <p:sldLayoutIdLst>
    <p:sldLayoutId id="2147483698" r:id="rId1"/>
    <p:sldLayoutId id="2147483699" r:id="rId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0000"/>
        </a:solidFill>
        <a:effectLst/>
      </p:bgPr>
    </p:bg>
    <p:spTree>
      <p:nvGrpSpPr>
        <p:cNvPr id="1" name=""/>
        <p:cNvGrpSpPr/>
        <p:nvPr/>
      </p:nvGrpSpPr>
      <p:grpSpPr>
        <a:xfrm>
          <a:off x="0" y="0"/>
          <a:ext cx="0" cy="0"/>
          <a:chOff x="0" y="0"/>
          <a:chExt cx="0" cy="0"/>
        </a:xfrm>
      </p:grpSpPr>
      <p:grpSp>
        <p:nvGrpSpPr>
          <p:cNvPr id="2050" name="Group 8"/>
          <p:cNvGrpSpPr>
            <a:grpSpLocks/>
          </p:cNvGrpSpPr>
          <p:nvPr userDrawn="1"/>
        </p:nvGrpSpPr>
        <p:grpSpPr bwMode="auto">
          <a:xfrm>
            <a:off x="2971800" y="127000"/>
            <a:ext cx="3200400" cy="482600"/>
            <a:chOff x="1872" y="80"/>
            <a:chExt cx="2016" cy="304"/>
          </a:xfrm>
        </p:grpSpPr>
        <p:sp>
          <p:nvSpPr>
            <p:cNvPr id="2054" name="AutoShape 7"/>
            <p:cNvSpPr>
              <a:spLocks noChangeArrowheads="1"/>
            </p:cNvSpPr>
            <p:nvPr userDrawn="1"/>
          </p:nvSpPr>
          <p:spPr bwMode="auto">
            <a:xfrm>
              <a:off x="1968" y="96"/>
              <a:ext cx="1824" cy="288"/>
            </a:xfrm>
            <a:prstGeom prst="roundRect">
              <a:avLst>
                <a:gd name="adj" fmla="val 16667"/>
              </a:avLst>
            </a:prstGeom>
            <a:solidFill>
              <a:schemeClr val="accent1"/>
            </a:solidFill>
            <a:ln w="38100">
              <a:solidFill>
                <a:schemeClr val="tx1"/>
              </a:solidFill>
              <a:round/>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defRPr/>
              </a:pPr>
              <a:endParaRPr lang="en-US" altLang="en-US"/>
            </a:p>
          </p:txBody>
        </p:sp>
        <p:sp>
          <p:nvSpPr>
            <p:cNvPr id="2055" name="Text Box 2"/>
            <p:cNvSpPr txBox="1">
              <a:spLocks noChangeArrowheads="1"/>
            </p:cNvSpPr>
            <p:nvPr/>
          </p:nvSpPr>
          <p:spPr bwMode="auto">
            <a:xfrm>
              <a:off x="1872" y="80"/>
              <a:ext cx="201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68313" indent="-468313">
                <a:tabLst>
                  <a:tab pos="0" algn="l"/>
                </a:tabLst>
                <a:defRPr sz="2400">
                  <a:solidFill>
                    <a:schemeClr val="tx1"/>
                  </a:solidFill>
                  <a:latin typeface="Times New Roman" panose="02020603050405020304" pitchFamily="18" charset="0"/>
                </a:defRPr>
              </a:lvl1pPr>
              <a:lvl2pPr marL="742950" indent="-285750">
                <a:tabLst>
                  <a:tab pos="0" algn="l"/>
                </a:tabLst>
                <a:defRPr sz="2400">
                  <a:solidFill>
                    <a:schemeClr val="tx1"/>
                  </a:solidFill>
                  <a:latin typeface="Times New Roman" panose="02020603050405020304" pitchFamily="18" charset="0"/>
                </a:defRPr>
              </a:lvl2pPr>
              <a:lvl3pPr marL="1143000" indent="-228600">
                <a:tabLst>
                  <a:tab pos="0" algn="l"/>
                </a:tabLst>
                <a:defRPr sz="2400">
                  <a:solidFill>
                    <a:schemeClr val="tx1"/>
                  </a:solidFill>
                  <a:latin typeface="Times New Roman" panose="02020603050405020304" pitchFamily="18" charset="0"/>
                </a:defRPr>
              </a:lvl3pPr>
              <a:lvl4pPr marL="1600200" indent="-228600">
                <a:tabLst>
                  <a:tab pos="0" algn="l"/>
                </a:tabLst>
                <a:defRPr sz="2400">
                  <a:solidFill>
                    <a:schemeClr val="tx1"/>
                  </a:solidFill>
                  <a:latin typeface="Times New Roman" panose="02020603050405020304" pitchFamily="18" charset="0"/>
                </a:defRPr>
              </a:lvl4pPr>
              <a:lvl5pPr marL="2057400" indent="-228600">
                <a:tabLst>
                  <a:tab pos="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0" algn="l"/>
                </a:tabLst>
                <a:defRPr sz="2400">
                  <a:solidFill>
                    <a:schemeClr val="tx1"/>
                  </a:solidFill>
                  <a:latin typeface="Times New Roman" panose="02020603050405020304" pitchFamily="18" charset="0"/>
                </a:defRPr>
              </a:lvl9pPr>
            </a:lstStyle>
            <a:p>
              <a:pPr algn="ctr">
                <a:spcBef>
                  <a:spcPct val="50000"/>
                </a:spcBef>
                <a:buFont typeface="Wingdings" panose="05000000000000000000" pitchFamily="2" charset="2"/>
                <a:buNone/>
                <a:defRPr/>
              </a:pPr>
              <a:r>
                <a:rPr lang="en-GB" altLang="en-US" b="1">
                  <a:latin typeface="Comic Sans MS" panose="030F0702030302020204" pitchFamily="66" charset="0"/>
                </a:rPr>
                <a:t>Stationary Points</a:t>
              </a:r>
            </a:p>
          </p:txBody>
        </p:sp>
      </p:grpSp>
      <p:sp>
        <p:nvSpPr>
          <p:cNvPr id="2" name="Rectangle 1"/>
          <p:cNvSpPr/>
          <p:nvPr userDrawn="1"/>
        </p:nvSpPr>
        <p:spPr bwMode="auto">
          <a:xfrm>
            <a:off x="89848" y="64447"/>
            <a:ext cx="8944970" cy="6705600"/>
          </a:xfrm>
          <a:prstGeom prst="rect">
            <a:avLst/>
          </a:prstGeom>
          <a:solidFill>
            <a:schemeClr val="bg1"/>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921308553"/>
      </p:ext>
    </p:extLst>
  </p:cSld>
  <p:clrMap bg1="lt1" tx1="dk1" bg2="lt2" tx2="dk2" accent1="accent1" accent2="accent2" accent3="accent3" accent4="accent4" accent5="accent5" accent6="accent6" hlink="hlink" folHlink="folHlink"/>
  <p:sldLayoutIdLst>
    <p:sldLayoutId id="2147483672" r:id="rId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p:titleStyle>
    <p:bodyStyle>
      <a:lvl1pPr marL="342900" indent="-342900" algn="l" rtl="0" eaLnBrk="0" fontAlgn="base" hangingPunct="0">
        <a:spcBef>
          <a:spcPct val="20000"/>
        </a:spcBef>
        <a:spcAft>
          <a:spcPct val="0"/>
        </a:spcAft>
        <a:buClr>
          <a:schemeClr val="hlink"/>
        </a:buClr>
        <a:buSzPct val="65000"/>
        <a:buFont typeface="Wingdings" panose="05000000000000000000" pitchFamily="2" charset="2"/>
        <a:buChar char="n"/>
        <a:defRPr sz="3200">
          <a:solidFill>
            <a:schemeClr val="tx1"/>
          </a:solidFill>
          <a:effectLst>
            <a:outerShdw blurRad="38100" dist="38100" dir="2700000" algn="tl">
              <a:srgbClr val="FFFFFF"/>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anose="05000000000000000000" pitchFamily="2" charset="2"/>
        <a:buChar char="n"/>
        <a:defRPr sz="2800">
          <a:solidFill>
            <a:schemeClr val="tx1"/>
          </a:solidFill>
          <a:effectLst>
            <a:outerShdw blurRad="38100" dist="38100" dir="2700000" algn="tl">
              <a:srgbClr val="FFFFFF"/>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anose="05000000000000000000" pitchFamily="2" charset="2"/>
        <a:buChar char="n"/>
        <a:defRPr sz="2400">
          <a:solidFill>
            <a:schemeClr val="tx1"/>
          </a:solidFill>
          <a:effectLst>
            <a:outerShdw blurRad="38100" dist="38100" dir="2700000" algn="tl">
              <a:srgbClr val="FFFFFF"/>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anose="05000000000000000000" pitchFamily="2" charset="2"/>
        <a:buChar char="n"/>
        <a:defRPr sz="2000">
          <a:solidFill>
            <a:schemeClr val="tx1"/>
          </a:solidFill>
          <a:effectLst>
            <a:outerShdw blurRad="38100" dist="38100" dir="2700000" algn="tl">
              <a:srgbClr val="FFFFFF"/>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anose="05000000000000000000" pitchFamily="2" charset="2"/>
        <a:buChar char="n"/>
        <a:defRPr sz="2000">
          <a:solidFill>
            <a:schemeClr val="tx1"/>
          </a:solidFill>
          <a:effectLst>
            <a:outerShdw blurRad="38100" dist="38100" dir="2700000" algn="tl">
              <a:srgbClr val="FFFFFF"/>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FFFFFF"/>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FFFFFF"/>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FFFFFF"/>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FFFFFF"/>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7" name="Rectangle 4"/>
          <p:cNvSpPr>
            <a:spLocks noChangeArrowheads="1"/>
          </p:cNvSpPr>
          <p:nvPr userDrawn="1"/>
        </p:nvSpPr>
        <p:spPr bwMode="auto">
          <a:xfrm>
            <a:off x="28575" y="28575"/>
            <a:ext cx="9086850" cy="6800850"/>
          </a:xfrm>
          <a:prstGeom prst="rect">
            <a:avLst/>
          </a:prstGeom>
          <a:noFill/>
          <a:ln w="635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b="1">
                <a:solidFill>
                  <a:schemeClr val="tx1"/>
                </a:solidFill>
                <a:latin typeface="Comic Sans MS" panose="030F0702030302020204" pitchFamily="66" charset="0"/>
              </a:defRPr>
            </a:lvl1pPr>
            <a:lvl2pPr marL="742950" indent="-285750">
              <a:defRPr b="1">
                <a:solidFill>
                  <a:schemeClr val="tx1"/>
                </a:solidFill>
                <a:latin typeface="Comic Sans MS" panose="030F0702030302020204" pitchFamily="66" charset="0"/>
              </a:defRPr>
            </a:lvl2pPr>
            <a:lvl3pPr marL="1143000" indent="-228600">
              <a:defRPr b="1">
                <a:solidFill>
                  <a:schemeClr val="tx1"/>
                </a:solidFill>
                <a:latin typeface="Comic Sans MS" panose="030F0702030302020204" pitchFamily="66" charset="0"/>
              </a:defRPr>
            </a:lvl3pPr>
            <a:lvl4pPr marL="1600200" indent="-228600">
              <a:defRPr b="1">
                <a:solidFill>
                  <a:schemeClr val="tx1"/>
                </a:solidFill>
                <a:latin typeface="Comic Sans MS" panose="030F0702030302020204" pitchFamily="66" charset="0"/>
              </a:defRPr>
            </a:lvl4pPr>
            <a:lvl5pPr marL="2057400" indent="-228600">
              <a:defRPr b="1">
                <a:solidFill>
                  <a:schemeClr val="tx1"/>
                </a:solidFill>
                <a:latin typeface="Comic Sans MS" panose="030F0702030302020204" pitchFamily="66" charset="0"/>
              </a:defRPr>
            </a:lvl5pPr>
            <a:lvl6pPr marL="2514600" indent="-228600" eaLnBrk="0" fontAlgn="base" hangingPunct="0">
              <a:spcBef>
                <a:spcPct val="0"/>
              </a:spcBef>
              <a:spcAft>
                <a:spcPct val="0"/>
              </a:spcAft>
              <a:defRPr b="1">
                <a:solidFill>
                  <a:schemeClr val="tx1"/>
                </a:solidFill>
                <a:latin typeface="Comic Sans MS" panose="030F0702030302020204" pitchFamily="66" charset="0"/>
              </a:defRPr>
            </a:lvl6pPr>
            <a:lvl7pPr marL="2971800" indent="-228600" eaLnBrk="0" fontAlgn="base" hangingPunct="0">
              <a:spcBef>
                <a:spcPct val="0"/>
              </a:spcBef>
              <a:spcAft>
                <a:spcPct val="0"/>
              </a:spcAft>
              <a:defRPr b="1">
                <a:solidFill>
                  <a:schemeClr val="tx1"/>
                </a:solidFill>
                <a:latin typeface="Comic Sans MS" panose="030F0702030302020204" pitchFamily="66" charset="0"/>
              </a:defRPr>
            </a:lvl7pPr>
            <a:lvl8pPr marL="3429000" indent="-228600" eaLnBrk="0" fontAlgn="base" hangingPunct="0">
              <a:spcBef>
                <a:spcPct val="0"/>
              </a:spcBef>
              <a:spcAft>
                <a:spcPct val="0"/>
              </a:spcAft>
              <a:defRPr b="1">
                <a:solidFill>
                  <a:schemeClr val="tx1"/>
                </a:solidFill>
                <a:latin typeface="Comic Sans MS" panose="030F0702030302020204" pitchFamily="66" charset="0"/>
              </a:defRPr>
            </a:lvl8pPr>
            <a:lvl9pPr marL="3886200" indent="-228600" eaLnBrk="0" fontAlgn="base" hangingPunct="0">
              <a:spcBef>
                <a:spcPct val="0"/>
              </a:spcBef>
              <a:spcAft>
                <a:spcPct val="0"/>
              </a:spcAft>
              <a:defRPr b="1">
                <a:solidFill>
                  <a:schemeClr val="tx1"/>
                </a:solidFill>
                <a:latin typeface="Comic Sans MS" panose="030F0702030302020204" pitchFamily="66" charset="0"/>
              </a:defRPr>
            </a:lvl9pPr>
          </a:lstStyle>
          <a:p>
            <a:pPr algn="ctr" eaLnBrk="1" hangingPunct="1">
              <a:defRPr/>
            </a:pPr>
            <a:endParaRPr lang="en-US" altLang="en-US"/>
          </a:p>
        </p:txBody>
      </p:sp>
    </p:spTree>
    <p:extLst>
      <p:ext uri="{BB962C8B-B14F-4D97-AF65-F5344CB8AC3E}">
        <p14:creationId xmlns:p14="http://schemas.microsoft.com/office/powerpoint/2010/main" val="2763734281"/>
      </p:ext>
    </p:extLst>
  </p:cSld>
  <p:clrMap bg1="lt1" tx1="dk1" bg2="lt2" tx2="dk2" accent1="accent1" accent2="accent2" accent3="accent3" accent4="accent4" accent5="accent5" accent6="accent6" hlink="hlink" folHlink="folHlink"/>
  <p:sldLayoutIdLst>
    <p:sldLayoutId id="2147483674"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800000"/>
        </a:solidFill>
        <a:effectLst/>
      </p:bgPr>
    </p:bg>
    <p:spTree>
      <p:nvGrpSpPr>
        <p:cNvPr id="1" name=""/>
        <p:cNvGrpSpPr/>
        <p:nvPr/>
      </p:nvGrpSpPr>
      <p:grpSpPr>
        <a:xfrm>
          <a:off x="0" y="0"/>
          <a:ext cx="0" cy="0"/>
          <a:chOff x="0" y="0"/>
          <a:chExt cx="0" cy="0"/>
        </a:xfrm>
      </p:grpSpPr>
      <p:sp>
        <p:nvSpPr>
          <p:cNvPr id="430082" name="Rectangle 2"/>
          <p:cNvSpPr>
            <a:spLocks noChangeArrowheads="1"/>
          </p:cNvSpPr>
          <p:nvPr userDrawn="1"/>
        </p:nvSpPr>
        <p:spPr bwMode="auto">
          <a:xfrm>
            <a:off x="71438" y="71438"/>
            <a:ext cx="9015412" cy="6719887"/>
          </a:xfrm>
          <a:prstGeom prst="rect">
            <a:avLst/>
          </a:prstGeom>
          <a:solidFill>
            <a:srgbClr val="FFCC99"/>
          </a:solidFill>
          <a:ln w="50800">
            <a:solidFill>
              <a:srgbClr val="FF6600"/>
            </a:solidFill>
            <a:miter lim="800000"/>
            <a:headEnd/>
            <a:tailEnd/>
          </a:ln>
          <a:effectLst/>
        </p:spPr>
        <p:txBody>
          <a:bodyPr wrap="none" anchor="ctr"/>
          <a:lstStyle/>
          <a:p>
            <a:pPr>
              <a:defRPr/>
            </a:pPr>
            <a:endParaRPr lang="en-GB"/>
          </a:p>
        </p:txBody>
      </p:sp>
    </p:spTree>
    <p:extLst>
      <p:ext uri="{BB962C8B-B14F-4D97-AF65-F5344CB8AC3E}">
        <p14:creationId xmlns:p14="http://schemas.microsoft.com/office/powerpoint/2010/main" val="20741937"/>
      </p:ext>
    </p:extLst>
  </p:cSld>
  <p:clrMap bg1="lt1" tx1="dk1" bg2="lt2" tx2="dk2" accent1="accent1" accent2="accent2" accent3="accent3" accent4="accent4" accent5="accent5" accent6="accent6" hlink="hlink" folHlink="folHlink"/>
  <p:sldLayoutIdLst>
    <p:sldLayoutId id="2147483682" r:id="rId1"/>
  </p:sldLayoutIdLst>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anose="05000000000000000000"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440326" name="Rectangle 6"/>
          <p:cNvSpPr>
            <a:spLocks noChangeArrowheads="1"/>
          </p:cNvSpPr>
          <p:nvPr userDrawn="1"/>
        </p:nvSpPr>
        <p:spPr bwMode="auto">
          <a:xfrm>
            <a:off x="71438" y="71438"/>
            <a:ext cx="9015412" cy="6719887"/>
          </a:xfrm>
          <a:prstGeom prst="rect">
            <a:avLst/>
          </a:prstGeom>
          <a:solidFill>
            <a:srgbClr val="99CCFF"/>
          </a:solidFill>
          <a:ln w="50800">
            <a:solidFill>
              <a:srgbClr val="0000FF"/>
            </a:solidFill>
            <a:miter lim="800000"/>
            <a:headEnd/>
            <a:tailEnd/>
          </a:ln>
          <a:effectLst/>
        </p:spPr>
        <p:txBody>
          <a:bodyPr wrap="none" anchor="ctr"/>
          <a:lstStyle/>
          <a:p>
            <a:pPr>
              <a:defRPr/>
            </a:pPr>
            <a:endParaRPr lang="en-GB"/>
          </a:p>
        </p:txBody>
      </p:sp>
    </p:spTree>
    <p:extLst>
      <p:ext uri="{BB962C8B-B14F-4D97-AF65-F5344CB8AC3E}">
        <p14:creationId xmlns:p14="http://schemas.microsoft.com/office/powerpoint/2010/main" val="1338964917"/>
      </p:ext>
    </p:extLst>
  </p:cSld>
  <p:clrMap bg1="lt1" tx1="dk1" bg2="lt2" tx2="dk2" accent1="accent1" accent2="accent2" accent3="accent3" accent4="accent4" accent5="accent5" accent6="accent6" hlink="hlink" folHlink="folHlink"/>
  <p:sldLayoutIdLst>
    <p:sldLayoutId id="2147483684" r:id="rId1"/>
  </p:sldLayoutIdLst>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anose="05000000000000000000"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0000FF"/>
        </a:solidFill>
        <a:effectLst/>
      </p:bgPr>
    </p:bg>
    <p:spTree>
      <p:nvGrpSpPr>
        <p:cNvPr id="1" name=""/>
        <p:cNvGrpSpPr/>
        <p:nvPr/>
      </p:nvGrpSpPr>
      <p:grpSpPr>
        <a:xfrm>
          <a:off x="0" y="0"/>
          <a:ext cx="0" cy="0"/>
          <a:chOff x="0" y="0"/>
          <a:chExt cx="0" cy="0"/>
        </a:xfrm>
      </p:grpSpPr>
      <p:sp>
        <p:nvSpPr>
          <p:cNvPr id="457730" name="Rectangle 2"/>
          <p:cNvSpPr>
            <a:spLocks noChangeArrowheads="1"/>
          </p:cNvSpPr>
          <p:nvPr userDrawn="1"/>
        </p:nvSpPr>
        <p:spPr bwMode="auto">
          <a:xfrm>
            <a:off x="122238" y="115888"/>
            <a:ext cx="8923337" cy="6610350"/>
          </a:xfrm>
          <a:prstGeom prst="rect">
            <a:avLst/>
          </a:prstGeom>
          <a:gradFill rotWithShape="1">
            <a:gsLst>
              <a:gs pos="0">
                <a:srgbClr val="99FF66"/>
              </a:gs>
              <a:gs pos="50000">
                <a:srgbClr val="99FF99"/>
              </a:gs>
              <a:gs pos="100000">
                <a:srgbClr val="99FF66"/>
              </a:gs>
            </a:gsLst>
            <a:lin ang="5400000" scaled="1"/>
          </a:gradFill>
          <a:ln w="63500">
            <a:solidFill>
              <a:schemeClr val="tx2"/>
            </a:solidFill>
            <a:miter lim="800000"/>
            <a:headEnd/>
            <a:tailEnd/>
          </a:ln>
          <a:effectLst/>
        </p:spPr>
        <p:txBody>
          <a:bodyPr wrap="none" anchor="ctr"/>
          <a:lstStyle/>
          <a:p>
            <a:pPr>
              <a:defRPr/>
            </a:pPr>
            <a:endParaRPr lang="en-GB"/>
          </a:p>
        </p:txBody>
      </p:sp>
    </p:spTree>
    <p:extLst>
      <p:ext uri="{BB962C8B-B14F-4D97-AF65-F5344CB8AC3E}">
        <p14:creationId xmlns:p14="http://schemas.microsoft.com/office/powerpoint/2010/main" val="360795470"/>
      </p:ext>
    </p:extLst>
  </p:cSld>
  <p:clrMap bg1="lt1" tx1="dk1" bg2="lt2" tx2="dk2" accent1="accent1" accent2="accent2" accent3="accent3" accent4="accent4" accent5="accent5" accent6="accent6" hlink="hlink" folHlink="folHlink"/>
  <p:sldLayoutIdLst>
    <p:sldLayoutId id="2147483686" r:id="rId1"/>
  </p:sldLayoutIdLst>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anose="05000000000000000000"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A50021"/>
        </a:solidFill>
        <a:effectLst/>
      </p:bgPr>
    </p:bg>
    <p:spTree>
      <p:nvGrpSpPr>
        <p:cNvPr id="1" name=""/>
        <p:cNvGrpSpPr/>
        <p:nvPr/>
      </p:nvGrpSpPr>
      <p:grpSpPr>
        <a:xfrm>
          <a:off x="0" y="0"/>
          <a:ext cx="0" cy="0"/>
          <a:chOff x="0" y="0"/>
          <a:chExt cx="0" cy="0"/>
        </a:xfrm>
      </p:grpSpPr>
      <p:sp>
        <p:nvSpPr>
          <p:cNvPr id="437250" name="Rectangle 2"/>
          <p:cNvSpPr>
            <a:spLocks noChangeArrowheads="1"/>
          </p:cNvSpPr>
          <p:nvPr userDrawn="1"/>
        </p:nvSpPr>
        <p:spPr bwMode="auto">
          <a:xfrm>
            <a:off x="71438" y="71438"/>
            <a:ext cx="9015412" cy="6719887"/>
          </a:xfrm>
          <a:prstGeom prst="rect">
            <a:avLst/>
          </a:prstGeom>
          <a:solidFill>
            <a:schemeClr val="accent1"/>
          </a:solidFill>
          <a:ln w="50800">
            <a:solidFill>
              <a:srgbClr val="FF6600"/>
            </a:solidFill>
            <a:miter lim="800000"/>
            <a:headEnd/>
            <a:tailEnd/>
          </a:ln>
          <a:effectLst/>
        </p:spPr>
        <p:txBody>
          <a:bodyPr wrap="none" anchor="ctr"/>
          <a:lstStyle/>
          <a:p>
            <a:pPr>
              <a:defRPr/>
            </a:pPr>
            <a:endParaRPr lang="en-GB"/>
          </a:p>
        </p:txBody>
      </p:sp>
    </p:spTree>
    <p:extLst>
      <p:ext uri="{BB962C8B-B14F-4D97-AF65-F5344CB8AC3E}">
        <p14:creationId xmlns:p14="http://schemas.microsoft.com/office/powerpoint/2010/main" val="3098064933"/>
      </p:ext>
    </p:extLst>
  </p:cSld>
  <p:clrMap bg1="lt1" tx1="dk1" bg2="lt2" tx2="dk2" accent1="accent1" accent2="accent2" accent3="accent3" accent4="accent4" accent5="accent5" accent6="accent6" hlink="hlink" folHlink="folHlink"/>
  <p:sldLayoutIdLst>
    <p:sldLayoutId id="2147483688" r:id="rId1"/>
    <p:sldLayoutId id="2147483689" r:id="rId2"/>
  </p:sldLayoutIdLst>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anose="05000000000000000000"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0000FF"/>
        </a:solidFill>
        <a:effectLst/>
      </p:bgPr>
    </p:bg>
    <p:spTree>
      <p:nvGrpSpPr>
        <p:cNvPr id="1" name=""/>
        <p:cNvGrpSpPr/>
        <p:nvPr/>
      </p:nvGrpSpPr>
      <p:grpSpPr>
        <a:xfrm>
          <a:off x="0" y="0"/>
          <a:ext cx="0" cy="0"/>
          <a:chOff x="0" y="0"/>
          <a:chExt cx="0" cy="0"/>
        </a:xfrm>
      </p:grpSpPr>
      <p:sp>
        <p:nvSpPr>
          <p:cNvPr id="2050" name="Rectangle 6"/>
          <p:cNvSpPr>
            <a:spLocks noChangeArrowheads="1"/>
          </p:cNvSpPr>
          <p:nvPr userDrawn="1"/>
        </p:nvSpPr>
        <p:spPr bwMode="auto">
          <a:xfrm>
            <a:off x="122238" y="115888"/>
            <a:ext cx="8923337" cy="6610350"/>
          </a:xfrm>
          <a:prstGeom prst="rect">
            <a:avLst/>
          </a:prstGeom>
          <a:gradFill rotWithShape="1">
            <a:gsLst>
              <a:gs pos="0">
                <a:srgbClr val="99FF66"/>
              </a:gs>
              <a:gs pos="50000">
                <a:srgbClr val="99FF99"/>
              </a:gs>
              <a:gs pos="100000">
                <a:srgbClr val="99FF66"/>
              </a:gs>
            </a:gsLst>
            <a:lin ang="5400000" scaled="1"/>
          </a:gradFill>
          <a:ln w="63500">
            <a:solidFill>
              <a:schemeClr val="tx2"/>
            </a:solidFill>
            <a:miter lim="800000"/>
            <a:headEnd/>
            <a:tailEnd/>
          </a:ln>
        </p:spPr>
        <p:txBody>
          <a:bodyPr wrap="none" anchor="ctr"/>
          <a:lstStyle>
            <a:lvl1pPr algn="ctr">
              <a:defRPr>
                <a:solidFill>
                  <a:schemeClr val="tx1"/>
                </a:solidFill>
                <a:latin typeface="Arial" panose="020B0604020202020204" pitchFamily="34" charset="0"/>
              </a:defRPr>
            </a:lvl1pPr>
            <a:lvl2pPr marL="742950" indent="-285750" algn="ctr">
              <a:defRPr>
                <a:solidFill>
                  <a:schemeClr val="tx1"/>
                </a:solidFill>
                <a:latin typeface="Arial" panose="020B0604020202020204" pitchFamily="34" charset="0"/>
              </a:defRPr>
            </a:lvl2pPr>
            <a:lvl3pPr marL="1143000" indent="-228600" algn="ctr">
              <a:defRPr>
                <a:solidFill>
                  <a:schemeClr val="tx1"/>
                </a:solidFill>
                <a:latin typeface="Arial" panose="020B0604020202020204" pitchFamily="34" charset="0"/>
              </a:defRPr>
            </a:lvl3pPr>
            <a:lvl4pPr marL="1600200" indent="-228600" algn="ctr">
              <a:defRPr>
                <a:solidFill>
                  <a:schemeClr val="tx1"/>
                </a:solidFill>
                <a:latin typeface="Arial" panose="020B0604020202020204" pitchFamily="34" charset="0"/>
              </a:defRPr>
            </a:lvl4pPr>
            <a:lvl5pPr marL="2057400" indent="-228600" algn="ctr">
              <a:defRPr>
                <a:solidFill>
                  <a:schemeClr val="tx1"/>
                </a:solidFill>
                <a:latin typeface="Arial" panose="020B0604020202020204" pitchFamily="34" charset="0"/>
              </a:defRPr>
            </a:lvl5pPr>
            <a:lvl6pPr marL="2514600" indent="-228600" algn="ctr" eaLnBrk="0" fontAlgn="base" hangingPunct="0">
              <a:spcBef>
                <a:spcPct val="0"/>
              </a:spcBef>
              <a:spcAft>
                <a:spcPct val="0"/>
              </a:spcAft>
              <a:defRPr>
                <a:solidFill>
                  <a:schemeClr val="tx1"/>
                </a:solidFill>
                <a:latin typeface="Arial" panose="020B0604020202020204" pitchFamily="34" charset="0"/>
              </a:defRPr>
            </a:lvl6pPr>
            <a:lvl7pPr marL="2971800" indent="-228600" algn="ctr" eaLnBrk="0" fontAlgn="base" hangingPunct="0">
              <a:spcBef>
                <a:spcPct val="0"/>
              </a:spcBef>
              <a:spcAft>
                <a:spcPct val="0"/>
              </a:spcAft>
              <a:defRPr>
                <a:solidFill>
                  <a:schemeClr val="tx1"/>
                </a:solidFill>
                <a:latin typeface="Arial" panose="020B0604020202020204" pitchFamily="34" charset="0"/>
              </a:defRPr>
            </a:lvl7pPr>
            <a:lvl8pPr marL="3429000" indent="-228600" algn="ctr" eaLnBrk="0" fontAlgn="base" hangingPunct="0">
              <a:spcBef>
                <a:spcPct val="0"/>
              </a:spcBef>
              <a:spcAft>
                <a:spcPct val="0"/>
              </a:spcAft>
              <a:defRPr>
                <a:solidFill>
                  <a:schemeClr val="tx1"/>
                </a:solidFill>
                <a:latin typeface="Arial" panose="020B0604020202020204" pitchFamily="34" charset="0"/>
              </a:defRPr>
            </a:lvl8pPr>
            <a:lvl9pPr marL="3886200" indent="-228600" algn="ctr"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GB" altLang="en-US"/>
          </a:p>
        </p:txBody>
      </p:sp>
    </p:spTree>
    <p:extLst>
      <p:ext uri="{BB962C8B-B14F-4D97-AF65-F5344CB8AC3E}">
        <p14:creationId xmlns:p14="http://schemas.microsoft.com/office/powerpoint/2010/main" val="3545057115"/>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Lst>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anose="05000000000000000000"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0000FF"/>
        </a:solidFill>
        <a:effectLst/>
      </p:bgPr>
    </p:bg>
    <p:spTree>
      <p:nvGrpSpPr>
        <p:cNvPr id="1" name=""/>
        <p:cNvGrpSpPr/>
        <p:nvPr/>
      </p:nvGrpSpPr>
      <p:grpSpPr>
        <a:xfrm>
          <a:off x="0" y="0"/>
          <a:ext cx="0" cy="0"/>
          <a:chOff x="0" y="0"/>
          <a:chExt cx="0" cy="0"/>
        </a:xfrm>
      </p:grpSpPr>
      <p:sp>
        <p:nvSpPr>
          <p:cNvPr id="2050" name="Rectangle 2"/>
          <p:cNvSpPr>
            <a:spLocks noChangeArrowheads="1"/>
          </p:cNvSpPr>
          <p:nvPr userDrawn="1"/>
        </p:nvSpPr>
        <p:spPr bwMode="auto">
          <a:xfrm>
            <a:off x="71438" y="71438"/>
            <a:ext cx="9015412" cy="6719887"/>
          </a:xfrm>
          <a:prstGeom prst="rect">
            <a:avLst/>
          </a:prstGeom>
          <a:solidFill>
            <a:srgbClr val="FF99FF"/>
          </a:solidFill>
          <a:ln w="50800">
            <a:solidFill>
              <a:srgbClr val="FF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GB" altLang="en-US"/>
          </a:p>
        </p:txBody>
      </p:sp>
      <p:sp>
        <p:nvSpPr>
          <p:cNvPr id="2051" name="AutoShape 3">
            <a:hlinkClick r:id="" action="ppaction://hlinkshowjump?jump=previousslide" highlightClick="1"/>
          </p:cNvPr>
          <p:cNvSpPr>
            <a:spLocks noChangeArrowheads="1"/>
          </p:cNvSpPr>
          <p:nvPr userDrawn="1"/>
        </p:nvSpPr>
        <p:spPr bwMode="auto">
          <a:xfrm>
            <a:off x="7396163" y="6457950"/>
            <a:ext cx="533400" cy="304800"/>
          </a:xfrm>
          <a:prstGeom prst="actionButtonBackPrevious">
            <a:avLst/>
          </a:prstGeom>
          <a:noFill/>
          <a:ln w="9525">
            <a:solidFill>
              <a:srgbClr val="77777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GB" altLang="en-US"/>
          </a:p>
        </p:txBody>
      </p:sp>
      <p:sp>
        <p:nvSpPr>
          <p:cNvPr id="2052" name="AutoShape 4">
            <a:hlinkClick r:id="" action="ppaction://hlinkshowjump?jump=endshow" highlightClick="1"/>
          </p:cNvPr>
          <p:cNvSpPr>
            <a:spLocks noChangeArrowheads="1"/>
          </p:cNvSpPr>
          <p:nvPr userDrawn="1"/>
        </p:nvSpPr>
        <p:spPr bwMode="auto">
          <a:xfrm>
            <a:off x="8450263" y="6457950"/>
            <a:ext cx="609600" cy="304800"/>
          </a:xfrm>
          <a:prstGeom prst="actionButtonReturn">
            <a:avLst/>
          </a:prstGeom>
          <a:noFill/>
          <a:ln w="9525">
            <a:solidFill>
              <a:srgbClr val="77777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GB" altLang="en-US"/>
          </a:p>
        </p:txBody>
      </p:sp>
      <p:sp>
        <p:nvSpPr>
          <p:cNvPr id="2053" name="AutoShape 5">
            <a:hlinkClick r:id="" action="ppaction://hlinkshowjump?jump=nextslide" highlightClick="1"/>
          </p:cNvPr>
          <p:cNvSpPr>
            <a:spLocks noChangeArrowheads="1"/>
          </p:cNvSpPr>
          <p:nvPr userDrawn="1"/>
        </p:nvSpPr>
        <p:spPr bwMode="auto">
          <a:xfrm>
            <a:off x="7918450" y="6457950"/>
            <a:ext cx="533400" cy="304800"/>
          </a:xfrm>
          <a:prstGeom prst="actionButtonForwardNext">
            <a:avLst/>
          </a:prstGeom>
          <a:noFill/>
          <a:ln w="9525">
            <a:solidFill>
              <a:srgbClr val="77777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GB" altLang="en-US"/>
          </a:p>
        </p:txBody>
      </p:sp>
    </p:spTree>
    <p:extLst>
      <p:ext uri="{BB962C8B-B14F-4D97-AF65-F5344CB8AC3E}">
        <p14:creationId xmlns:p14="http://schemas.microsoft.com/office/powerpoint/2010/main" val="773534922"/>
      </p:ext>
    </p:extLst>
  </p:cSld>
  <p:clrMap bg1="lt1" tx1="dk1" bg2="lt2" tx2="dk2" accent1="accent1" accent2="accent2" accent3="accent3" accent4="accent4" accent5="accent5" accent6="accent6" hlink="hlink" folHlink="folHlink"/>
  <p:sldLayoutIdLst>
    <p:sldLayoutId id="2147483695" r:id="rId1"/>
    <p:sldLayoutId id="2147483696" r:id="rId2"/>
  </p:sldLayoutIdLst>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anose="05000000000000000000"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anose="05000000000000000000"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hyperlink" Target="mailto:info@chartwellyorke.com" TargetMode="External"/><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hyperlink" Target="http://www.chartwellyorke.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1" name="Rectangle 5"/>
          <p:cNvSpPr>
            <a:spLocks noChangeArrowheads="1"/>
          </p:cNvSpPr>
          <p:nvPr/>
        </p:nvSpPr>
        <p:spPr bwMode="auto">
          <a:xfrm>
            <a:off x="2705100" y="2514600"/>
            <a:ext cx="3708400" cy="914400"/>
          </a:xfrm>
          <a:prstGeom prst="rect">
            <a:avLst/>
          </a:prstGeom>
          <a:noFill/>
          <a:ln w="9525">
            <a:noFill/>
            <a:miter lim="800000"/>
            <a:headEnd/>
            <a:tailEnd/>
          </a:ln>
          <a:effectLst/>
        </p:spPr>
        <p:txBody>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0" lang="en-GB" sz="3600" b="1" i="0" u="none" strike="noStrike" kern="1200" cap="none" spc="0" normalizeH="0" baseline="0" noProof="0" dirty="0">
                <a:ln>
                  <a:noFill/>
                </a:ln>
                <a:solidFill>
                  <a:srgbClr val="211D69"/>
                </a:solidFill>
                <a:uLnTx/>
                <a:uFillTx/>
                <a:latin typeface="Comic Sans MS" pitchFamily="66" charset="0"/>
                <a:ea typeface="+mn-ea"/>
                <a:cs typeface="+mn-cs"/>
              </a:rPr>
              <a:t>Sample</a:t>
            </a:r>
            <a:r>
              <a:rPr kumimoji="0" lang="en-GB" sz="3600" b="1" i="0" u="none" strike="noStrike" kern="1200" cap="none" spc="0" normalizeH="0" baseline="0" noProof="0" dirty="0">
                <a:ln>
                  <a:noFill/>
                </a:ln>
                <a:solidFill>
                  <a:srgbClr val="211D69"/>
                </a:solidFill>
                <a:effectLst>
                  <a:outerShdw blurRad="38100" dist="38100" dir="2700000" algn="tl">
                    <a:srgbClr val="000000"/>
                  </a:outerShdw>
                </a:effectLst>
                <a:uLnTx/>
                <a:uFillTx/>
                <a:latin typeface="Comic Sans MS" pitchFamily="66" charset="0"/>
                <a:ea typeface="+mn-ea"/>
                <a:cs typeface="+mn-cs"/>
              </a:rPr>
              <a:t> </a:t>
            </a:r>
            <a:r>
              <a:rPr kumimoji="0" lang="en-GB" sz="3600" b="1" i="0" u="none" strike="noStrike" kern="1200" cap="none" spc="0" normalizeH="0" baseline="0" noProof="0" dirty="0">
                <a:ln>
                  <a:noFill/>
                </a:ln>
                <a:solidFill>
                  <a:srgbClr val="211D69"/>
                </a:solidFill>
                <a:uLnTx/>
                <a:uFillTx/>
                <a:latin typeface="Comic Sans MS" pitchFamily="66" charset="0"/>
                <a:ea typeface="+mn-ea"/>
                <a:cs typeface="+mn-cs"/>
              </a:rPr>
              <a:t>1</a:t>
            </a:r>
          </a:p>
        </p:txBody>
      </p:sp>
      <p:sp>
        <p:nvSpPr>
          <p:cNvPr id="8195" name="AutoShape 7"/>
          <p:cNvSpPr>
            <a:spLocks noChangeArrowheads="1"/>
          </p:cNvSpPr>
          <p:nvPr/>
        </p:nvSpPr>
        <p:spPr bwMode="auto">
          <a:xfrm>
            <a:off x="1226790" y="665163"/>
            <a:ext cx="6426548" cy="1449387"/>
          </a:xfrm>
          <a:prstGeom prst="roundRect">
            <a:avLst>
              <a:gd name="adj" fmla="val 16667"/>
            </a:avLst>
          </a:prstGeom>
          <a:solidFill>
            <a:schemeClr val="accent1"/>
          </a:solidFill>
          <a:ln w="9525">
            <a:solidFill>
              <a:schemeClr val="tx1"/>
            </a:solidFill>
            <a:round/>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75784" name="AutoShape 8"/>
          <p:cNvSpPr>
            <a:spLocks noChangeArrowheads="1"/>
          </p:cNvSpPr>
          <p:nvPr/>
        </p:nvSpPr>
        <p:spPr bwMode="auto">
          <a:xfrm>
            <a:off x="1091381" y="457200"/>
            <a:ext cx="6719119" cy="1676400"/>
          </a:xfrm>
          <a:prstGeom prst="roundRect">
            <a:avLst>
              <a:gd name="adj" fmla="val 21667"/>
            </a:avLst>
          </a:prstGeom>
          <a:noFill/>
          <a:ln w="9525">
            <a:noFill/>
            <a:round/>
            <a:headEnd/>
            <a:tailEnd/>
          </a:ln>
          <a:effectLst/>
        </p:spPr>
        <p:txBody>
          <a:bodyPr anchor="b"/>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4000" b="1" i="0" u="none" strike="noStrike" kern="1200" cap="none" spc="0" normalizeH="0" baseline="0" noProof="0" dirty="0">
                <a:ln>
                  <a:noFill/>
                </a:ln>
                <a:solidFill>
                  <a:srgbClr val="211D69"/>
                </a:solidFill>
                <a:uLnTx/>
                <a:uFillTx/>
                <a:latin typeface="Comic Sans MS" pitchFamily="66" charset="0"/>
                <a:ea typeface="+mn-ea"/>
                <a:cs typeface="+mn-cs"/>
              </a:rPr>
              <a:t>“Teach A Level Maths”</a:t>
            </a:r>
            <a:br>
              <a:rPr kumimoji="0" lang="en-GB" sz="4000" b="1" i="0" u="none" strike="noStrike" kern="1200" cap="none" spc="0" normalizeH="0" baseline="0" noProof="0" dirty="0">
                <a:ln>
                  <a:noFill/>
                </a:ln>
                <a:solidFill>
                  <a:srgbClr val="211D69"/>
                </a:solidFill>
                <a:uLnTx/>
                <a:uFillTx/>
                <a:latin typeface="Comic Sans MS" pitchFamily="66" charset="0"/>
                <a:ea typeface="+mn-ea"/>
                <a:cs typeface="+mn-cs"/>
              </a:rPr>
            </a:br>
            <a:r>
              <a:rPr kumimoji="0" lang="en-GB" sz="4000" b="1" i="0" u="none" strike="noStrike" kern="1200" cap="none" spc="0" normalizeH="0" baseline="0" noProof="0" dirty="0">
                <a:ln>
                  <a:noFill/>
                </a:ln>
                <a:solidFill>
                  <a:srgbClr val="211D69"/>
                </a:solidFill>
                <a:uLnTx/>
                <a:uFillTx/>
                <a:latin typeface="Comic Sans MS" pitchFamily="66" charset="0"/>
                <a:ea typeface="+mn-ea"/>
                <a:cs typeface="+mn-cs"/>
              </a:rPr>
              <a:t>Yr1/AS Mechanics</a:t>
            </a:r>
          </a:p>
        </p:txBody>
      </p:sp>
      <p:sp>
        <p:nvSpPr>
          <p:cNvPr id="8197" name="Rectangle 9"/>
          <p:cNvSpPr>
            <a:spLocks noChangeArrowheads="1"/>
          </p:cNvSpPr>
          <p:nvPr/>
        </p:nvSpPr>
        <p:spPr bwMode="auto">
          <a:xfrm>
            <a:off x="6645275" y="6003925"/>
            <a:ext cx="18811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tabLst>
                <a:tab pos="1800225" algn="l"/>
                <a:tab pos="2520950" algn="l"/>
              </a:tabLst>
              <a:defRPr sz="2400">
                <a:solidFill>
                  <a:schemeClr val="tx1"/>
                </a:solidFill>
                <a:latin typeface="Times New Roman" panose="02020603050405020304" pitchFamily="18" charset="0"/>
              </a:defRPr>
            </a:lvl1pPr>
            <a:lvl2pPr marL="742950" indent="-285750">
              <a:tabLst>
                <a:tab pos="1800225" algn="l"/>
                <a:tab pos="2520950" algn="l"/>
              </a:tabLst>
              <a:defRPr sz="2400">
                <a:solidFill>
                  <a:schemeClr val="tx1"/>
                </a:solidFill>
                <a:latin typeface="Times New Roman" panose="02020603050405020304" pitchFamily="18" charset="0"/>
              </a:defRPr>
            </a:lvl2pPr>
            <a:lvl3pPr marL="1143000" indent="-228600">
              <a:tabLst>
                <a:tab pos="1800225" algn="l"/>
                <a:tab pos="2520950" algn="l"/>
              </a:tabLst>
              <a:defRPr sz="2400">
                <a:solidFill>
                  <a:schemeClr val="tx1"/>
                </a:solidFill>
                <a:latin typeface="Times New Roman" panose="02020603050405020304" pitchFamily="18" charset="0"/>
              </a:defRPr>
            </a:lvl3pPr>
            <a:lvl4pPr marL="1600200" indent="-228600">
              <a:tabLst>
                <a:tab pos="1800225" algn="l"/>
                <a:tab pos="2520950" algn="l"/>
              </a:tabLst>
              <a:defRPr sz="2400">
                <a:solidFill>
                  <a:schemeClr val="tx1"/>
                </a:solidFill>
                <a:latin typeface="Times New Roman" panose="02020603050405020304" pitchFamily="18" charset="0"/>
              </a:defRPr>
            </a:lvl4pPr>
            <a:lvl5pPr marL="2057400" indent="-228600">
              <a:tabLst>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1800225" algn="l"/>
                <a:tab pos="2520950" algn="l"/>
              </a:tabLst>
              <a:defRPr sz="2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US" altLang="en-US" sz="1600" b="1" i="0" u="none" strike="noStrike" kern="1200" cap="none" spc="0" normalizeH="0" baseline="0" noProof="0">
                <a:ln>
                  <a:noFill/>
                </a:ln>
                <a:solidFill>
                  <a:srgbClr val="000066"/>
                </a:solidFill>
                <a:effectLst/>
                <a:uLnTx/>
                <a:uFillTx/>
                <a:latin typeface="Comic Sans MS" panose="030F0702030302020204" pitchFamily="66" charset="0"/>
                <a:ea typeface="+mn-ea"/>
                <a:cs typeface="+mn-cs"/>
              </a:rPr>
              <a:t>© Christine Crisp</a:t>
            </a:r>
          </a:p>
        </p:txBody>
      </p:sp>
    </p:spTree>
    <p:extLst>
      <p:ext uri="{BB962C8B-B14F-4D97-AF65-F5344CB8AC3E}">
        <p14:creationId xmlns:p14="http://schemas.microsoft.com/office/powerpoint/2010/main" val="199772893"/>
      </p:ext>
    </p:extLst>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5427663" y="1400175"/>
            <a:ext cx="3206750" cy="2384425"/>
          </a:xfrm>
          <a:prstGeom prst="rect">
            <a:avLst/>
          </a:prstGeom>
          <a:solidFill>
            <a:schemeClr val="bg1"/>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15" name="Rectangle 14"/>
          <p:cNvSpPr>
            <a:spLocks noChangeArrowheads="1"/>
          </p:cNvSpPr>
          <p:nvPr/>
        </p:nvSpPr>
        <p:spPr bwMode="auto">
          <a:xfrm>
            <a:off x="215900" y="412750"/>
            <a:ext cx="828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28687" name="AutoShape 15"/>
          <p:cNvSpPr>
            <a:spLocks noChangeArrowheads="1"/>
          </p:cNvSpPr>
          <p:nvPr/>
        </p:nvSpPr>
        <p:spPr bwMode="auto">
          <a:xfrm>
            <a:off x="8804275" y="96838"/>
            <a:ext cx="187325" cy="265112"/>
          </a:xfrm>
          <a:prstGeom prst="star5">
            <a:avLst/>
          </a:prstGeom>
          <a:solidFill>
            <a:srgbClr val="3366FF"/>
          </a:solidFill>
          <a:ln w="38100">
            <a:solidFill>
              <a:srgbClr val="0000CC"/>
            </a:solidFill>
            <a:miter lim="800000"/>
            <a:headEnd/>
            <a:tailEnd/>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13317" name="Rectangle 20"/>
          <p:cNvSpPr>
            <a:spLocks noChangeArrowheads="1"/>
          </p:cNvSpPr>
          <p:nvPr/>
        </p:nvSpPr>
        <p:spPr bwMode="auto">
          <a:xfrm>
            <a:off x="307975" y="513189"/>
            <a:ext cx="82835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The direction of a force clearly makes a difference to its effect . . .</a:t>
            </a:r>
            <a:endParaRPr kumimoji="0" lang="en-US"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endParaRPr>
          </a:p>
        </p:txBody>
      </p:sp>
      <p:sp>
        <p:nvSpPr>
          <p:cNvPr id="28693" name="Rectangle 21"/>
          <p:cNvSpPr>
            <a:spLocks noChangeArrowheads="1"/>
          </p:cNvSpPr>
          <p:nvPr/>
        </p:nvSpPr>
        <p:spPr bwMode="auto">
          <a:xfrm>
            <a:off x="358775" y="2220913"/>
            <a:ext cx="4862513" cy="1568450"/>
          </a:xfrm>
          <a:prstGeom prst="rect">
            <a:avLst/>
          </a:prstGeom>
          <a:solidFill>
            <a:schemeClr val="accent1"/>
          </a:solidFill>
          <a:ln w="25400">
            <a:solidFill>
              <a:schemeClr val="folHlink"/>
            </a:solidFill>
            <a:miter lim="800000"/>
            <a:headEnd/>
            <a:tailEnd/>
          </a:ln>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mn-cs"/>
              </a:rPr>
              <a:t>To see the effects of forces on a body, we need to add all the forces – and that means adding vectors.</a:t>
            </a:r>
            <a:endParaRPr kumimoji="0" lang="en-US"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mn-cs"/>
            </a:endParaRPr>
          </a:p>
        </p:txBody>
      </p:sp>
      <p:sp>
        <p:nvSpPr>
          <p:cNvPr id="28698" name="Rectangle 26"/>
          <p:cNvSpPr>
            <a:spLocks noChangeArrowheads="1"/>
          </p:cNvSpPr>
          <p:nvPr/>
        </p:nvSpPr>
        <p:spPr bwMode="auto">
          <a:xfrm>
            <a:off x="1577975" y="1343025"/>
            <a:ext cx="33893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so force is a vector.</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48" name="Rectangle 21"/>
          <p:cNvSpPr>
            <a:spLocks noChangeArrowheads="1"/>
          </p:cNvSpPr>
          <p:nvPr/>
        </p:nvSpPr>
        <p:spPr bwMode="auto">
          <a:xfrm>
            <a:off x="1071563" y="4168775"/>
            <a:ext cx="7442200" cy="830263"/>
          </a:xfrm>
          <a:prstGeom prst="rect">
            <a:avLst/>
          </a:prstGeom>
          <a:solidFill>
            <a:schemeClr val="accent1"/>
          </a:solidFill>
          <a:ln w="25400">
            <a:solidFill>
              <a:schemeClr val="folHlink"/>
            </a:solidFill>
            <a:miter lim="800000"/>
            <a:headEnd/>
            <a:tailEnd/>
          </a:ln>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mn-cs"/>
              </a:rPr>
              <a:t>The single force representing the others is called the resultant.</a:t>
            </a:r>
            <a:endParaRPr kumimoji="0" lang="en-US"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mn-cs"/>
            </a:endParaRPr>
          </a:p>
        </p:txBody>
      </p:sp>
      <p:grpSp>
        <p:nvGrpSpPr>
          <p:cNvPr id="3" name="Group 2"/>
          <p:cNvGrpSpPr/>
          <p:nvPr/>
        </p:nvGrpSpPr>
        <p:grpSpPr>
          <a:xfrm>
            <a:off x="6638926" y="2255608"/>
            <a:ext cx="1595438" cy="508505"/>
            <a:chOff x="6638926" y="2671643"/>
            <a:chExt cx="1595438" cy="508505"/>
          </a:xfrm>
        </p:grpSpPr>
        <p:sp>
          <p:nvSpPr>
            <p:cNvPr id="13323" name="Rectangle 9"/>
            <p:cNvSpPr>
              <a:spLocks noChangeArrowheads="1"/>
            </p:cNvSpPr>
            <p:nvPr/>
          </p:nvSpPr>
          <p:spPr bwMode="auto">
            <a:xfrm>
              <a:off x="7621352" y="2671643"/>
              <a:ext cx="613012" cy="488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R</a:t>
              </a:r>
              <a:endParaRPr kumimoji="0" lang="en-US"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3325" name="Oval 24"/>
            <p:cNvSpPr>
              <a:spLocks noChangeArrowheads="1"/>
            </p:cNvSpPr>
            <p:nvPr/>
          </p:nvSpPr>
          <p:spPr bwMode="auto">
            <a:xfrm>
              <a:off x="6638926" y="3046025"/>
              <a:ext cx="92111" cy="93656"/>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nvGrpSpPr>
            <p:cNvPr id="21" name="Group 20"/>
            <p:cNvGrpSpPr/>
            <p:nvPr/>
          </p:nvGrpSpPr>
          <p:grpSpPr>
            <a:xfrm>
              <a:off x="6722532" y="3023804"/>
              <a:ext cx="997541" cy="156344"/>
              <a:chOff x="3362056" y="5875749"/>
              <a:chExt cx="997541" cy="156344"/>
            </a:xfrm>
          </p:grpSpPr>
          <p:sp>
            <p:nvSpPr>
              <p:cNvPr id="22" name="Line 22"/>
              <p:cNvSpPr>
                <a:spLocks noChangeShapeType="1"/>
              </p:cNvSpPr>
              <p:nvPr/>
            </p:nvSpPr>
            <p:spPr bwMode="auto">
              <a:xfrm rot="5400000" flipV="1">
                <a:off x="3860827" y="5455151"/>
                <a:ext cx="0" cy="997541"/>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cxnSp>
            <p:nvCxnSpPr>
              <p:cNvPr id="23" name="Straight Connector 22"/>
              <p:cNvCxnSpPr>
                <a:cxnSpLocks/>
              </p:cNvCxnSpPr>
              <p:nvPr/>
            </p:nvCxnSpPr>
            <p:spPr bwMode="auto">
              <a:xfrm>
                <a:off x="4197296" y="5875749"/>
                <a:ext cx="0" cy="156344"/>
              </a:xfrm>
              <a:prstGeom prst="line">
                <a:avLst/>
              </a:prstGeom>
              <a:solidFill>
                <a:schemeClr val="bg1"/>
              </a:solidFill>
              <a:ln w="25400" cap="flat" cmpd="sng" algn="ctr">
                <a:solidFill>
                  <a:srgbClr val="0000FF"/>
                </a:solidFill>
                <a:prstDash val="solid"/>
                <a:round/>
                <a:headEnd type="none" w="med" len="med"/>
                <a:tailEnd type="none" w="med" len="med"/>
              </a:ln>
              <a:effectLst/>
            </p:spPr>
          </p:cxnSp>
        </p:grpSp>
      </p:grpSp>
      <p:grpSp>
        <p:nvGrpSpPr>
          <p:cNvPr id="2" name="Group 1"/>
          <p:cNvGrpSpPr/>
          <p:nvPr/>
        </p:nvGrpSpPr>
        <p:grpSpPr>
          <a:xfrm>
            <a:off x="6157913" y="1571625"/>
            <a:ext cx="612775" cy="1146176"/>
            <a:chOff x="6157913" y="1571625"/>
            <a:chExt cx="612775" cy="1146176"/>
          </a:xfrm>
        </p:grpSpPr>
        <p:sp>
          <p:nvSpPr>
            <p:cNvPr id="13328" name="Rectangle 29"/>
            <p:cNvSpPr>
              <a:spLocks noChangeArrowheads="1"/>
            </p:cNvSpPr>
            <p:nvPr/>
          </p:nvSpPr>
          <p:spPr bwMode="auto">
            <a:xfrm>
              <a:off x="6157913" y="1571625"/>
              <a:ext cx="6127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Q</a:t>
              </a:r>
              <a:endParaRPr kumimoji="0" lang="en-US"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3330" name="Oval 33"/>
            <p:cNvSpPr>
              <a:spLocks noChangeArrowheads="1"/>
            </p:cNvSpPr>
            <p:nvPr/>
          </p:nvSpPr>
          <p:spPr bwMode="auto">
            <a:xfrm>
              <a:off x="6638926" y="2624138"/>
              <a:ext cx="92075" cy="93663"/>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nvGrpSpPr>
            <p:cNvPr id="24" name="Group 23"/>
            <p:cNvGrpSpPr/>
            <p:nvPr/>
          </p:nvGrpSpPr>
          <p:grpSpPr>
            <a:xfrm>
              <a:off x="6603307" y="1766658"/>
              <a:ext cx="163311" cy="863600"/>
              <a:chOff x="6866528" y="1260270"/>
              <a:chExt cx="163311" cy="863600"/>
            </a:xfrm>
          </p:grpSpPr>
          <p:sp>
            <p:nvSpPr>
              <p:cNvPr id="25" name="Line 21"/>
              <p:cNvSpPr>
                <a:spLocks noChangeShapeType="1"/>
              </p:cNvSpPr>
              <p:nvPr/>
            </p:nvSpPr>
            <p:spPr bwMode="auto">
              <a:xfrm rot="16200000">
                <a:off x="6516384" y="1692070"/>
                <a:ext cx="863600" cy="0"/>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cxnSp>
            <p:nvCxnSpPr>
              <p:cNvPr id="26" name="Straight Connector 25"/>
              <p:cNvCxnSpPr>
                <a:cxnSpLocks/>
              </p:cNvCxnSpPr>
              <p:nvPr/>
            </p:nvCxnSpPr>
            <p:spPr bwMode="auto">
              <a:xfrm flipH="1">
                <a:off x="6866528" y="1423021"/>
                <a:ext cx="163311" cy="0"/>
              </a:xfrm>
              <a:prstGeom prst="line">
                <a:avLst/>
              </a:prstGeom>
              <a:solidFill>
                <a:schemeClr val="bg1"/>
              </a:solidFill>
              <a:ln w="25400" cap="flat" cmpd="sng" algn="ctr">
                <a:solidFill>
                  <a:srgbClr val="0000FF"/>
                </a:solidFill>
                <a:prstDash val="solid"/>
                <a:round/>
                <a:headEnd type="none" w="med" len="med"/>
                <a:tailEnd type="none" w="med" len="med"/>
              </a:ln>
              <a:effectLst/>
            </p:spPr>
          </p:cxnSp>
        </p:grpSp>
      </p:grpSp>
    </p:spTree>
    <p:extLst>
      <p:ext uri="{BB962C8B-B14F-4D97-AF65-F5344CB8AC3E}">
        <p14:creationId xmlns:p14="http://schemas.microsoft.com/office/powerpoint/2010/main" val="12048362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2" fill="hold" nodeType="clickEffect">
                                  <p:stCondLst>
                                    <p:cond delay="0"/>
                                  </p:stCondLst>
                                  <p:childTnLst>
                                    <p:anim calcmode="lin" valueType="num">
                                      <p:cBhvr additive="base">
                                        <p:cTn id="12" dur="1000"/>
                                        <p:tgtEl>
                                          <p:spTgt spid="3"/>
                                        </p:tgtEl>
                                        <p:attrNameLst>
                                          <p:attrName>ppt_x</p:attrName>
                                        </p:attrNameLst>
                                      </p:cBhvr>
                                      <p:tavLst>
                                        <p:tav tm="0">
                                          <p:val>
                                            <p:strVal val="ppt_x"/>
                                          </p:val>
                                        </p:tav>
                                        <p:tav tm="100000">
                                          <p:val>
                                            <p:strVal val="1+ppt_w/2"/>
                                          </p:val>
                                        </p:tav>
                                      </p:tavLst>
                                    </p:anim>
                                    <p:anim calcmode="lin" valueType="num">
                                      <p:cBhvr additive="base">
                                        <p:cTn id="13" dur="1000"/>
                                        <p:tgtEl>
                                          <p:spTgt spid="3"/>
                                        </p:tgtEl>
                                        <p:attrNameLst>
                                          <p:attrName>ppt_y</p:attrName>
                                        </p:attrNameLst>
                                      </p:cBhvr>
                                      <p:tavLst>
                                        <p:tav tm="0">
                                          <p:val>
                                            <p:strVal val="ppt_y"/>
                                          </p:val>
                                        </p:tav>
                                        <p:tav tm="100000">
                                          <p:val>
                                            <p:strVal val="ppt_y"/>
                                          </p:val>
                                        </p:tav>
                                      </p:tavLst>
                                    </p:anim>
                                    <p:set>
                                      <p:cBhvr>
                                        <p:cTn id="14" dur="1" fill="hold">
                                          <p:stCondLst>
                                            <p:cond delay="999"/>
                                          </p:stCondLst>
                                        </p:cTn>
                                        <p:tgtEl>
                                          <p:spTgt spid="3"/>
                                        </p:tgtEl>
                                        <p:attrNameLst>
                                          <p:attrName>style.visibility</p:attrName>
                                        </p:attrNameLst>
                                      </p:cBhvr>
                                      <p:to>
                                        <p:strVal val="hidden"/>
                                      </p:to>
                                    </p:set>
                                  </p:childTnLst>
                                </p:cTn>
                              </p:par>
                            </p:childTnLst>
                          </p:cTn>
                        </p:par>
                        <p:par>
                          <p:cTn id="15" fill="hold">
                            <p:stCondLst>
                              <p:cond delay="1000"/>
                            </p:stCondLst>
                            <p:childTnLst>
                              <p:par>
                                <p:cTn id="16" presetID="1"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 presetClass="exit" presetSubtype="1" fill="hold" nodeType="clickEffect">
                                  <p:stCondLst>
                                    <p:cond delay="0"/>
                                  </p:stCondLst>
                                  <p:childTnLst>
                                    <p:anim calcmode="lin" valueType="num">
                                      <p:cBhvr additive="base">
                                        <p:cTn id="21" dur="1000"/>
                                        <p:tgtEl>
                                          <p:spTgt spid="2"/>
                                        </p:tgtEl>
                                        <p:attrNameLst>
                                          <p:attrName>ppt_x</p:attrName>
                                        </p:attrNameLst>
                                      </p:cBhvr>
                                      <p:tavLst>
                                        <p:tav tm="0">
                                          <p:val>
                                            <p:strVal val="ppt_x"/>
                                          </p:val>
                                        </p:tav>
                                        <p:tav tm="100000">
                                          <p:val>
                                            <p:strVal val="ppt_x"/>
                                          </p:val>
                                        </p:tav>
                                      </p:tavLst>
                                    </p:anim>
                                    <p:anim calcmode="lin" valueType="num">
                                      <p:cBhvr additive="base">
                                        <p:cTn id="22" dur="1000"/>
                                        <p:tgtEl>
                                          <p:spTgt spid="2"/>
                                        </p:tgtEl>
                                        <p:attrNameLst>
                                          <p:attrName>ppt_y</p:attrName>
                                        </p:attrNameLst>
                                      </p:cBhvr>
                                      <p:tavLst>
                                        <p:tav tm="0">
                                          <p:val>
                                            <p:strVal val="ppt_y"/>
                                          </p:val>
                                        </p:tav>
                                        <p:tav tm="100000">
                                          <p:val>
                                            <p:strVal val="0-ppt_h/2"/>
                                          </p:val>
                                        </p:tav>
                                      </p:tavLst>
                                    </p:anim>
                                    <p:set>
                                      <p:cBhvr>
                                        <p:cTn id="23" dur="1" fill="hold">
                                          <p:stCondLst>
                                            <p:cond delay="999"/>
                                          </p:stCondLst>
                                        </p:cTn>
                                        <p:tgtEl>
                                          <p:spTgt spid="2"/>
                                        </p:tgtEl>
                                        <p:attrNameLst>
                                          <p:attrName>style.visibility</p:attrName>
                                        </p:attrNameLst>
                                      </p:cBhvr>
                                      <p:to>
                                        <p:strVal val="hidden"/>
                                      </p:to>
                                    </p:set>
                                  </p:childTnLst>
                                </p:cTn>
                              </p:par>
                            </p:childTnLst>
                          </p:cTn>
                        </p:par>
                        <p:par>
                          <p:cTn id="24" fill="hold">
                            <p:stCondLst>
                              <p:cond delay="1000"/>
                            </p:stCondLst>
                            <p:childTnLst>
                              <p:par>
                                <p:cTn id="25" presetID="1" presetClass="entr" presetSubtype="0" fill="hold" grpId="0" nodeType="afterEffect">
                                  <p:stCondLst>
                                    <p:cond delay="500"/>
                                  </p:stCondLst>
                                  <p:childTnLst>
                                    <p:set>
                                      <p:cBhvr>
                                        <p:cTn id="26" dur="1" fill="hold">
                                          <p:stCondLst>
                                            <p:cond delay="0"/>
                                          </p:stCondLst>
                                        </p:cTn>
                                        <p:tgtEl>
                                          <p:spTgt spid="28698"/>
                                        </p:tgtEl>
                                        <p:attrNameLst>
                                          <p:attrName>style.visibility</p:attrName>
                                        </p:attrNameLst>
                                      </p:cBhvr>
                                      <p:to>
                                        <p:strVal val="visible"/>
                                      </p:to>
                                    </p:set>
                                  </p:childTnLst>
                                </p:cTn>
                              </p:par>
                            </p:childTnLst>
                          </p:cTn>
                        </p:par>
                        <p:par>
                          <p:cTn id="27" fill="hold">
                            <p:stCondLst>
                              <p:cond delay="1500"/>
                            </p:stCondLst>
                            <p:childTnLst>
                              <p:par>
                                <p:cTn id="28" presetID="1"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8693"/>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48"/>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286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P spid="28693" grpId="0" animBg="1"/>
      <p:bldP spid="28698" grpId="0"/>
      <p:bldP spid="4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0"/>
          <p:cNvSpPr>
            <a:spLocks noChangeArrowheads="1"/>
          </p:cNvSpPr>
          <p:nvPr/>
        </p:nvSpPr>
        <p:spPr bwMode="auto">
          <a:xfrm>
            <a:off x="298349" y="190465"/>
            <a:ext cx="82756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987425" marR="0" lvl="0" indent="-987425"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e.g.1  Find the magnitude and direction of the resultant of the forces shown in the diagram.</a:t>
            </a:r>
            <a:endParaRPr kumimoji="0" lang="en-US"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endParaRPr>
          </a:p>
        </p:txBody>
      </p:sp>
      <p:sp>
        <p:nvSpPr>
          <p:cNvPr id="20" name="Rectangle 20"/>
          <p:cNvSpPr>
            <a:spLocks noChangeArrowheads="1"/>
          </p:cNvSpPr>
          <p:nvPr/>
        </p:nvSpPr>
        <p:spPr bwMode="auto">
          <a:xfrm>
            <a:off x="280988" y="1587926"/>
            <a:ext cx="517366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US"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Solution: First collect the forces in two perpendicular directions.</a:t>
            </a:r>
          </a:p>
        </p:txBody>
      </p:sp>
      <p:sp>
        <p:nvSpPr>
          <p:cNvPr id="21" name="Rectangle 20"/>
          <p:cNvSpPr>
            <a:spLocks noChangeArrowheads="1"/>
          </p:cNvSpPr>
          <p:nvPr/>
        </p:nvSpPr>
        <p:spPr bwMode="auto">
          <a:xfrm>
            <a:off x="307975" y="2625725"/>
            <a:ext cx="31162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Across the page:</a:t>
            </a:r>
          </a:p>
        </p:txBody>
      </p:sp>
      <p:sp>
        <p:nvSpPr>
          <p:cNvPr id="24" name="Line 42"/>
          <p:cNvSpPr>
            <a:spLocks noChangeShapeType="1"/>
          </p:cNvSpPr>
          <p:nvPr/>
        </p:nvSpPr>
        <p:spPr bwMode="auto">
          <a:xfrm rot="10800000" flipH="1" flipV="1">
            <a:off x="549380" y="3336924"/>
            <a:ext cx="561975" cy="0"/>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5" name="Rectangle 24"/>
          <p:cNvSpPr>
            <a:spLocks noChangeArrowheads="1"/>
          </p:cNvSpPr>
          <p:nvPr/>
        </p:nvSpPr>
        <p:spPr bwMode="auto">
          <a:xfrm>
            <a:off x="1411392" y="3146424"/>
            <a:ext cx="1676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US" altLang="en-US" sz="2600" b="1" i="1"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P</a:t>
            </a:r>
            <a:r>
              <a:rPr kumimoji="0" lang="en-US"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 = 15 – 3</a:t>
            </a:r>
          </a:p>
        </p:txBody>
      </p:sp>
      <p:sp>
        <p:nvSpPr>
          <p:cNvPr id="26" name="Rectangle 25"/>
          <p:cNvSpPr>
            <a:spLocks noChangeArrowheads="1"/>
          </p:cNvSpPr>
          <p:nvPr/>
        </p:nvSpPr>
        <p:spPr bwMode="auto">
          <a:xfrm>
            <a:off x="2873480" y="3154362"/>
            <a:ext cx="8509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US"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 12</a:t>
            </a:r>
          </a:p>
        </p:txBody>
      </p:sp>
      <p:sp>
        <p:nvSpPr>
          <p:cNvPr id="27" name="Line 42"/>
          <p:cNvSpPr>
            <a:spLocks noChangeShapeType="1"/>
          </p:cNvSpPr>
          <p:nvPr/>
        </p:nvSpPr>
        <p:spPr bwMode="auto">
          <a:xfrm rot="10800000" flipH="1">
            <a:off x="974624" y="4211637"/>
            <a:ext cx="0" cy="530225"/>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8" name="Rectangle 27"/>
          <p:cNvSpPr>
            <a:spLocks noChangeArrowheads="1"/>
          </p:cNvSpPr>
          <p:nvPr/>
        </p:nvSpPr>
        <p:spPr bwMode="auto">
          <a:xfrm>
            <a:off x="298349" y="3749675"/>
            <a:ext cx="22701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Up the page:</a:t>
            </a:r>
          </a:p>
        </p:txBody>
      </p:sp>
      <p:sp>
        <p:nvSpPr>
          <p:cNvPr id="29" name="Rectangle 28"/>
          <p:cNvSpPr>
            <a:spLocks noChangeArrowheads="1"/>
          </p:cNvSpPr>
          <p:nvPr/>
        </p:nvSpPr>
        <p:spPr bwMode="auto">
          <a:xfrm>
            <a:off x="1423886" y="4197350"/>
            <a:ext cx="16764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US" altLang="en-US" sz="2600" b="1" i="1"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Q</a:t>
            </a:r>
            <a:r>
              <a:rPr kumimoji="0" lang="en-US"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 = 7 – 2</a:t>
            </a:r>
          </a:p>
        </p:txBody>
      </p:sp>
      <p:sp>
        <p:nvSpPr>
          <p:cNvPr id="30" name="Rectangle 29"/>
          <p:cNvSpPr>
            <a:spLocks noChangeArrowheads="1"/>
          </p:cNvSpPr>
          <p:nvPr/>
        </p:nvSpPr>
        <p:spPr bwMode="auto">
          <a:xfrm>
            <a:off x="2800249" y="4197350"/>
            <a:ext cx="8509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5</a:t>
            </a:r>
          </a:p>
        </p:txBody>
      </p:sp>
      <p:sp>
        <p:nvSpPr>
          <p:cNvPr id="31" name="Rectangle 30"/>
          <p:cNvSpPr>
            <a:spLocks noChangeArrowheads="1"/>
          </p:cNvSpPr>
          <p:nvPr/>
        </p:nvSpPr>
        <p:spPr bwMode="auto">
          <a:xfrm>
            <a:off x="4225823" y="3461890"/>
            <a:ext cx="4534719" cy="1231106"/>
          </a:xfrm>
          <a:prstGeom prst="rect">
            <a:avLst/>
          </a:prstGeom>
          <a:solidFill>
            <a:schemeClr val="bg1"/>
          </a:solidFill>
          <a:ln w="9525">
            <a:solidFill>
              <a:srgbClr val="FF0000"/>
            </a:solidFill>
            <a:miter lim="800000"/>
            <a:headEnd/>
            <a:tailEnd/>
          </a:ln>
        </p:spPr>
        <p:txBody>
          <a:bodyPr wrap="square"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US" altLang="en-US" sz="24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mn-cs"/>
              </a:rPr>
              <a:t>The force of magnitude </a:t>
            </a:r>
            <a:r>
              <a:rPr lang="en-US" altLang="en-US" sz="2600" b="1" dirty="0">
                <a:solidFill>
                  <a:srgbClr val="FF0000"/>
                </a:solidFill>
                <a:latin typeface="Times New Roman" panose="02020603050405020304" pitchFamily="18" charset="0"/>
              </a:rPr>
              <a:t>3</a:t>
            </a:r>
            <a:r>
              <a:rPr kumimoji="0" lang="en-US" altLang="en-US" sz="24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mn-cs"/>
              </a:rPr>
              <a:t> is in the opposite direction so we must subtract.</a:t>
            </a:r>
          </a:p>
        </p:txBody>
      </p:sp>
      <p:grpSp>
        <p:nvGrpSpPr>
          <p:cNvPr id="51" name="Group 50"/>
          <p:cNvGrpSpPr/>
          <p:nvPr/>
        </p:nvGrpSpPr>
        <p:grpSpPr>
          <a:xfrm>
            <a:off x="5400675" y="1014413"/>
            <a:ext cx="3236118" cy="2232025"/>
            <a:chOff x="5400675" y="1014413"/>
            <a:chExt cx="3236118" cy="2232025"/>
          </a:xfrm>
        </p:grpSpPr>
        <p:sp>
          <p:nvSpPr>
            <p:cNvPr id="52" name="Rectangle 19"/>
            <p:cNvSpPr>
              <a:spLocks noChangeArrowheads="1"/>
            </p:cNvSpPr>
            <p:nvPr/>
          </p:nvSpPr>
          <p:spPr bwMode="auto">
            <a:xfrm>
              <a:off x="5400675" y="1014413"/>
              <a:ext cx="3206750" cy="2232025"/>
            </a:xfrm>
            <a:prstGeom prst="rect">
              <a:avLst/>
            </a:prstGeom>
            <a:solidFill>
              <a:schemeClr val="bg1"/>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nvGrpSpPr>
            <p:cNvPr id="53" name="Group 52"/>
            <p:cNvGrpSpPr/>
            <p:nvPr/>
          </p:nvGrpSpPr>
          <p:grpSpPr>
            <a:xfrm>
              <a:off x="5436533" y="1862728"/>
              <a:ext cx="3200260" cy="512172"/>
              <a:chOff x="5436533" y="1862728"/>
              <a:chExt cx="3200260" cy="512172"/>
            </a:xfrm>
          </p:grpSpPr>
          <p:sp>
            <p:nvSpPr>
              <p:cNvPr id="61" name="Rectangle 24"/>
              <p:cNvSpPr>
                <a:spLocks noChangeArrowheads="1"/>
              </p:cNvSpPr>
              <p:nvPr/>
            </p:nvSpPr>
            <p:spPr bwMode="auto">
              <a:xfrm>
                <a:off x="5436533" y="1862728"/>
                <a:ext cx="6127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3</a:t>
                </a:r>
                <a:endParaRPr kumimoji="0" lang="en-US"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endParaRPr>
              </a:p>
            </p:txBody>
          </p:sp>
          <p:sp>
            <p:nvSpPr>
              <p:cNvPr id="62" name="Rectangle 29"/>
              <p:cNvSpPr>
                <a:spLocks noChangeArrowheads="1"/>
              </p:cNvSpPr>
              <p:nvPr/>
            </p:nvSpPr>
            <p:spPr bwMode="auto">
              <a:xfrm>
                <a:off x="8024018" y="1885950"/>
                <a:ext cx="6127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15</a:t>
                </a:r>
                <a:endParaRPr kumimoji="0" lang="en-US"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endParaRPr>
              </a:p>
            </p:txBody>
          </p:sp>
          <p:cxnSp>
            <p:nvCxnSpPr>
              <p:cNvPr id="63" name="Straight Connector 62"/>
              <p:cNvCxnSpPr>
                <a:cxnSpLocks/>
              </p:cNvCxnSpPr>
              <p:nvPr/>
            </p:nvCxnSpPr>
            <p:spPr bwMode="auto">
              <a:xfrm>
                <a:off x="5892532" y="2053489"/>
                <a:ext cx="0" cy="156344"/>
              </a:xfrm>
              <a:prstGeom prst="line">
                <a:avLst/>
              </a:prstGeom>
              <a:solidFill>
                <a:schemeClr val="bg1"/>
              </a:solidFill>
              <a:ln w="25400" cap="flat" cmpd="sng" algn="ctr">
                <a:solidFill>
                  <a:srgbClr val="0000FF"/>
                </a:solidFill>
                <a:prstDash val="solid"/>
                <a:round/>
                <a:headEnd type="none" w="med" len="med"/>
                <a:tailEnd type="none" w="med" len="med"/>
              </a:ln>
              <a:effectLst/>
            </p:spPr>
          </p:cxnSp>
          <p:sp>
            <p:nvSpPr>
              <p:cNvPr id="64" name="Line 22"/>
              <p:cNvSpPr>
                <a:spLocks noChangeShapeType="1"/>
              </p:cNvSpPr>
              <p:nvPr/>
            </p:nvSpPr>
            <p:spPr bwMode="auto">
              <a:xfrm rot="5400000" flipV="1">
                <a:off x="6932563" y="928286"/>
                <a:ext cx="0" cy="2406750"/>
              </a:xfrm>
              <a:prstGeom prst="line">
                <a:avLst/>
              </a:prstGeom>
              <a:noFill/>
              <a:ln w="25400">
                <a:solidFill>
                  <a:srgbClr val="0000FF"/>
                </a:solidFill>
                <a:round/>
                <a:headEnd type="arrow" w="lg" len="lg"/>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cxnSp>
            <p:nvCxnSpPr>
              <p:cNvPr id="65" name="Straight Connector 64"/>
              <p:cNvCxnSpPr>
                <a:cxnSpLocks/>
              </p:cNvCxnSpPr>
              <p:nvPr/>
            </p:nvCxnSpPr>
            <p:spPr bwMode="auto">
              <a:xfrm>
                <a:off x="7967210" y="2053489"/>
                <a:ext cx="0" cy="156344"/>
              </a:xfrm>
              <a:prstGeom prst="line">
                <a:avLst/>
              </a:prstGeom>
              <a:solidFill>
                <a:schemeClr val="bg1"/>
              </a:solidFill>
              <a:ln w="25400" cap="flat" cmpd="sng" algn="ctr">
                <a:solidFill>
                  <a:srgbClr val="0000FF"/>
                </a:solidFill>
                <a:prstDash val="solid"/>
                <a:round/>
                <a:headEnd type="none" w="med" len="med"/>
                <a:tailEnd type="none" w="med" len="med"/>
              </a:ln>
              <a:effectLst/>
            </p:spPr>
          </p:cxnSp>
        </p:grpSp>
        <p:grpSp>
          <p:nvGrpSpPr>
            <p:cNvPr id="54" name="Group 53"/>
            <p:cNvGrpSpPr/>
            <p:nvPr/>
          </p:nvGrpSpPr>
          <p:grpSpPr>
            <a:xfrm>
              <a:off x="6866528" y="1203120"/>
              <a:ext cx="720702" cy="1912124"/>
              <a:chOff x="6866528" y="1203120"/>
              <a:chExt cx="720702" cy="1912124"/>
            </a:xfrm>
          </p:grpSpPr>
          <p:sp>
            <p:nvSpPr>
              <p:cNvPr id="56" name="Rectangle 23"/>
              <p:cNvSpPr>
                <a:spLocks noChangeArrowheads="1"/>
              </p:cNvSpPr>
              <p:nvPr/>
            </p:nvSpPr>
            <p:spPr bwMode="auto">
              <a:xfrm>
                <a:off x="7006921" y="1203120"/>
                <a:ext cx="3968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7</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57" name="Rectangle 24"/>
              <p:cNvSpPr>
                <a:spLocks noChangeArrowheads="1"/>
              </p:cNvSpPr>
              <p:nvPr/>
            </p:nvSpPr>
            <p:spPr bwMode="auto">
              <a:xfrm>
                <a:off x="6974455" y="2626294"/>
                <a:ext cx="6127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58" name="Line 21"/>
              <p:cNvSpPr>
                <a:spLocks noChangeShapeType="1"/>
              </p:cNvSpPr>
              <p:nvPr/>
            </p:nvSpPr>
            <p:spPr bwMode="auto">
              <a:xfrm rot="16200000">
                <a:off x="6079809" y="2125546"/>
                <a:ext cx="1733655" cy="3097"/>
              </a:xfrm>
              <a:prstGeom prst="line">
                <a:avLst/>
              </a:prstGeom>
              <a:noFill/>
              <a:ln w="25400">
                <a:solidFill>
                  <a:srgbClr val="0000FF"/>
                </a:solidFill>
                <a:round/>
                <a:headEnd type="arrow" w="lg" len="lg"/>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cxnSp>
            <p:nvCxnSpPr>
              <p:cNvPr id="59" name="Straight Connector 58"/>
              <p:cNvCxnSpPr>
                <a:cxnSpLocks/>
              </p:cNvCxnSpPr>
              <p:nvPr/>
            </p:nvCxnSpPr>
            <p:spPr bwMode="auto">
              <a:xfrm flipH="1">
                <a:off x="6866528" y="1423021"/>
                <a:ext cx="163311" cy="0"/>
              </a:xfrm>
              <a:prstGeom prst="line">
                <a:avLst/>
              </a:prstGeom>
              <a:solidFill>
                <a:schemeClr val="bg1"/>
              </a:solidFill>
              <a:ln w="25400" cap="flat" cmpd="sng" algn="ctr">
                <a:solidFill>
                  <a:srgbClr val="0000FF"/>
                </a:solidFill>
                <a:prstDash val="solid"/>
                <a:round/>
                <a:headEnd type="none" w="med" len="med"/>
                <a:tailEnd type="none" w="med" len="med"/>
              </a:ln>
              <a:effectLst/>
            </p:spPr>
          </p:cxnSp>
          <p:cxnSp>
            <p:nvCxnSpPr>
              <p:cNvPr id="60" name="Straight Connector 59"/>
              <p:cNvCxnSpPr>
                <a:cxnSpLocks/>
              </p:cNvCxnSpPr>
              <p:nvPr/>
            </p:nvCxnSpPr>
            <p:spPr bwMode="auto">
              <a:xfrm flipH="1">
                <a:off x="6873136" y="2823869"/>
                <a:ext cx="163311" cy="0"/>
              </a:xfrm>
              <a:prstGeom prst="line">
                <a:avLst/>
              </a:prstGeom>
              <a:solidFill>
                <a:schemeClr val="bg1"/>
              </a:solidFill>
              <a:ln w="25400" cap="flat" cmpd="sng" algn="ctr">
                <a:solidFill>
                  <a:srgbClr val="0000FF"/>
                </a:solidFill>
                <a:prstDash val="solid"/>
                <a:round/>
                <a:headEnd type="none" w="med" len="med"/>
                <a:tailEnd type="none" w="med" len="med"/>
              </a:ln>
              <a:effectLst/>
            </p:spPr>
          </p:cxnSp>
        </p:grpSp>
        <p:sp>
          <p:nvSpPr>
            <p:cNvPr id="55" name="Oval 24"/>
            <p:cNvSpPr>
              <a:spLocks noChangeArrowheads="1"/>
            </p:cNvSpPr>
            <p:nvPr/>
          </p:nvSpPr>
          <p:spPr bwMode="auto">
            <a:xfrm>
              <a:off x="6902251" y="2077323"/>
              <a:ext cx="101600" cy="12223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Tree>
    <p:extLst>
      <p:ext uri="{BB962C8B-B14F-4D97-AF65-F5344CB8AC3E}">
        <p14:creationId xmlns:p14="http://schemas.microsoft.com/office/powerpoint/2010/main" val="5108517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par>
                          <p:cTn id="11" fill="hold" nodeType="afterGroup">
                            <p:stCondLst>
                              <p:cond delay="0"/>
                            </p:stCondLst>
                            <p:childTnLst>
                              <p:par>
                                <p:cTn id="12" presetID="22" presetClass="entr" presetSubtype="8" fill="hold" nodeType="afterEffect">
                                  <p:stCondLst>
                                    <p:cond delay="500"/>
                                  </p:stCondLst>
                                  <p:childTnLst>
                                    <p:set>
                                      <p:cBhvr>
                                        <p:cTn id="13" dur="1" fill="hold">
                                          <p:stCondLst>
                                            <p:cond delay="0"/>
                                          </p:stCondLst>
                                        </p:cTn>
                                        <p:tgtEl>
                                          <p:spTgt spid="24"/>
                                        </p:tgtEl>
                                        <p:attrNameLst>
                                          <p:attrName>style.visibility</p:attrName>
                                        </p:attrNameLst>
                                      </p:cBhvr>
                                      <p:to>
                                        <p:strVal val="visible"/>
                                      </p:to>
                                    </p:set>
                                    <p:animEffect transition="in" filter="wipe(left)">
                                      <p:cBhvr>
                                        <p:cTn id="14" dur="1000"/>
                                        <p:tgtEl>
                                          <p:spTgt spid="2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xit" presetSubtype="0" fill="hold" grpId="1" nodeType="withEffect">
                                  <p:stCondLst>
                                    <p:cond delay="0"/>
                                  </p:stCondLst>
                                  <p:childTnLst>
                                    <p:set>
                                      <p:cBhvr>
                                        <p:cTn id="26" dur="1" fill="hold">
                                          <p:stCondLst>
                                            <p:cond delay="0"/>
                                          </p:stCondLst>
                                        </p:cTn>
                                        <p:tgtEl>
                                          <p:spTgt spid="31"/>
                                        </p:tgtEl>
                                        <p:attrNameLst>
                                          <p:attrName>style.visibility</p:attrName>
                                        </p:attrNameLst>
                                      </p:cBhvr>
                                      <p:to>
                                        <p:strVal val="hidden"/>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childTnLst>
                          </p:cTn>
                        </p:par>
                        <p:par>
                          <p:cTn id="31" fill="hold" nodeType="afterGroup">
                            <p:stCondLst>
                              <p:cond delay="0"/>
                            </p:stCondLst>
                            <p:childTnLst>
                              <p:par>
                                <p:cTn id="32" presetID="22" presetClass="entr" presetSubtype="4"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down)">
                                      <p:cBhvr>
                                        <p:cTn id="34" dur="1000"/>
                                        <p:tgtEl>
                                          <p:spTgt spid="27"/>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5" grpId="0"/>
      <p:bldP spid="26" grpId="0"/>
      <p:bldP spid="28" grpId="0"/>
      <p:bldP spid="29" grpId="0"/>
      <p:bldP spid="30" grpId="0"/>
      <p:bldP spid="31" grpId="0" animBg="1"/>
      <p:bldP spid="31"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5"/>
          <p:cNvSpPr>
            <a:spLocks noChangeArrowheads="1"/>
          </p:cNvSpPr>
          <p:nvPr/>
        </p:nvSpPr>
        <p:spPr bwMode="auto">
          <a:xfrm>
            <a:off x="344489" y="396716"/>
            <a:ext cx="835024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1084263" indent="-1084263">
              <a:tabLst>
                <a:tab pos="1084263" algn="l"/>
                <a:tab pos="1800225" algn="l"/>
                <a:tab pos="2520950" algn="l"/>
              </a:tabLst>
              <a:defRPr>
                <a:solidFill>
                  <a:schemeClr val="tx1"/>
                </a:solidFill>
                <a:latin typeface="Arial" panose="020B0604020202020204" pitchFamily="34" charset="0"/>
              </a:defRPr>
            </a:lvl1pPr>
            <a:lvl2pPr marL="742950" indent="-285750">
              <a:tabLst>
                <a:tab pos="1084263" algn="l"/>
                <a:tab pos="1800225" algn="l"/>
                <a:tab pos="2520950" algn="l"/>
              </a:tabLst>
              <a:defRPr>
                <a:solidFill>
                  <a:schemeClr val="tx1"/>
                </a:solidFill>
                <a:latin typeface="Arial" panose="020B0604020202020204" pitchFamily="34" charset="0"/>
              </a:defRPr>
            </a:lvl2pPr>
            <a:lvl3pPr marL="1143000" indent="-228600">
              <a:tabLst>
                <a:tab pos="1084263" algn="l"/>
                <a:tab pos="1800225" algn="l"/>
                <a:tab pos="2520950" algn="l"/>
              </a:tabLst>
              <a:defRPr>
                <a:solidFill>
                  <a:schemeClr val="tx1"/>
                </a:solidFill>
                <a:latin typeface="Arial" panose="020B0604020202020204" pitchFamily="34" charset="0"/>
              </a:defRPr>
            </a:lvl3pPr>
            <a:lvl4pPr marL="1600200" indent="-228600">
              <a:tabLst>
                <a:tab pos="1084263" algn="l"/>
                <a:tab pos="1800225" algn="l"/>
                <a:tab pos="2520950" algn="l"/>
              </a:tabLst>
              <a:defRPr>
                <a:solidFill>
                  <a:schemeClr val="tx1"/>
                </a:solidFill>
                <a:latin typeface="Arial" panose="020B0604020202020204" pitchFamily="34" charset="0"/>
              </a:defRPr>
            </a:lvl4pPr>
            <a:lvl5pPr marL="2057400" indent="-228600">
              <a:tabLst>
                <a:tab pos="1084263"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084263"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084263"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084263"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084263" algn="l"/>
                <a:tab pos="1800225" algn="l"/>
                <a:tab pos="2520950" algn="l"/>
              </a:tabLst>
              <a:defRPr>
                <a:solidFill>
                  <a:schemeClr val="tx1"/>
                </a:solidFill>
                <a:latin typeface="Arial" panose="020B0604020202020204" pitchFamily="34" charset="0"/>
              </a:defRPr>
            </a:lvl9pPr>
          </a:lstStyle>
          <a:p>
            <a:pPr marL="1084263" marR="0" lvl="0" indent="-1084263"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084263" algn="l"/>
                <a:tab pos="1800225" algn="l"/>
                <a:tab pos="2520950" algn="l"/>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We have reduced the </a:t>
            </a:r>
            <a:r>
              <a:rPr kumimoji="0" lang="en-GB"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4</a:t>
            </a: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 forces to </a:t>
            </a:r>
            <a:r>
              <a:rPr kumimoji="0" lang="en-GB"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2</a:t>
            </a: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 as shown</a:t>
            </a:r>
            <a:endParaRPr kumimoji="0" lang="en-US"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endParaRPr>
          </a:p>
        </p:txBody>
      </p:sp>
      <p:grpSp>
        <p:nvGrpSpPr>
          <p:cNvPr id="17" name="Group 80"/>
          <p:cNvGrpSpPr>
            <a:grpSpLocks/>
          </p:cNvGrpSpPr>
          <p:nvPr/>
        </p:nvGrpSpPr>
        <p:grpSpPr bwMode="auto">
          <a:xfrm>
            <a:off x="1565275" y="1150938"/>
            <a:ext cx="6084888" cy="1639887"/>
            <a:chOff x="986" y="725"/>
            <a:chExt cx="3833" cy="1033"/>
          </a:xfrm>
        </p:grpSpPr>
        <p:sp>
          <p:nvSpPr>
            <p:cNvPr id="18" name="Rectangle 45"/>
            <p:cNvSpPr>
              <a:spLocks noChangeArrowheads="1"/>
            </p:cNvSpPr>
            <p:nvPr/>
          </p:nvSpPr>
          <p:spPr bwMode="auto">
            <a:xfrm>
              <a:off x="986" y="725"/>
              <a:ext cx="3833" cy="1033"/>
            </a:xfrm>
            <a:prstGeom prst="rect">
              <a:avLst/>
            </a:prstGeom>
            <a:solidFill>
              <a:schemeClr val="bg1"/>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9" name="Rectangle 47"/>
            <p:cNvSpPr>
              <a:spLocks noChangeArrowheads="1"/>
            </p:cNvSpPr>
            <p:nvPr/>
          </p:nvSpPr>
          <p:spPr bwMode="auto">
            <a:xfrm>
              <a:off x="2041" y="1329"/>
              <a:ext cx="38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12</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20" name="Rectangle 48"/>
            <p:cNvSpPr>
              <a:spLocks noChangeArrowheads="1"/>
            </p:cNvSpPr>
            <p:nvPr/>
          </p:nvSpPr>
          <p:spPr bwMode="auto">
            <a:xfrm>
              <a:off x="1214" y="750"/>
              <a:ext cx="250"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5</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grpSp>
          <p:nvGrpSpPr>
            <p:cNvPr id="21" name="Group 49"/>
            <p:cNvGrpSpPr>
              <a:grpSpLocks/>
            </p:cNvGrpSpPr>
            <p:nvPr/>
          </p:nvGrpSpPr>
          <p:grpSpPr bwMode="auto">
            <a:xfrm>
              <a:off x="1430" y="847"/>
              <a:ext cx="95" cy="544"/>
              <a:chOff x="2369" y="808"/>
              <a:chExt cx="95" cy="544"/>
            </a:xfrm>
          </p:grpSpPr>
          <p:sp>
            <p:nvSpPr>
              <p:cNvPr id="28" name="Line 50"/>
              <p:cNvSpPr>
                <a:spLocks noChangeShapeType="1"/>
              </p:cNvSpPr>
              <p:nvPr/>
            </p:nvSpPr>
            <p:spPr bwMode="auto">
              <a:xfrm rot="-5400000">
                <a:off x="2142" y="1080"/>
                <a:ext cx="544" cy="0"/>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9" name="Line 51"/>
              <p:cNvSpPr>
                <a:spLocks noChangeShapeType="1"/>
              </p:cNvSpPr>
              <p:nvPr/>
            </p:nvSpPr>
            <p:spPr bwMode="auto">
              <a:xfrm flipH="1" flipV="1">
                <a:off x="2369" y="896"/>
                <a:ext cx="9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22" name="Group 52"/>
            <p:cNvGrpSpPr>
              <a:grpSpLocks/>
            </p:cNvGrpSpPr>
            <p:nvPr/>
          </p:nvGrpSpPr>
          <p:grpSpPr bwMode="auto">
            <a:xfrm flipH="1">
              <a:off x="1467" y="1338"/>
              <a:ext cx="640" cy="107"/>
              <a:chOff x="1781" y="1308"/>
              <a:chExt cx="640" cy="107"/>
            </a:xfrm>
          </p:grpSpPr>
          <p:sp>
            <p:nvSpPr>
              <p:cNvPr id="26" name="Line 53"/>
              <p:cNvSpPr>
                <a:spLocks noChangeShapeType="1"/>
              </p:cNvSpPr>
              <p:nvPr/>
            </p:nvSpPr>
            <p:spPr bwMode="auto">
              <a:xfrm rot="5400000">
                <a:off x="2101" y="1045"/>
                <a:ext cx="0" cy="640"/>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7" name="Line 54"/>
              <p:cNvSpPr>
                <a:spLocks noChangeShapeType="1"/>
              </p:cNvSpPr>
              <p:nvPr/>
            </p:nvSpPr>
            <p:spPr bwMode="auto">
              <a:xfrm flipV="1">
                <a:off x="1873" y="1308"/>
                <a:ext cx="1" cy="107"/>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23" name="Group 73"/>
            <p:cNvGrpSpPr>
              <a:grpSpLocks/>
            </p:cNvGrpSpPr>
            <p:nvPr/>
          </p:nvGrpSpPr>
          <p:grpSpPr bwMode="auto">
            <a:xfrm rot="5400000" flipH="1">
              <a:off x="1467" y="1313"/>
              <a:ext cx="85" cy="79"/>
              <a:chOff x="1884" y="3835"/>
              <a:chExt cx="85" cy="79"/>
            </a:xfrm>
          </p:grpSpPr>
          <p:sp>
            <p:nvSpPr>
              <p:cNvPr id="24" name="Line 74"/>
              <p:cNvSpPr>
                <a:spLocks noChangeShapeType="1"/>
              </p:cNvSpPr>
              <p:nvPr/>
            </p:nvSpPr>
            <p:spPr bwMode="auto">
              <a:xfrm>
                <a:off x="1963" y="3840"/>
                <a:ext cx="0" cy="74"/>
              </a:xfrm>
              <a:prstGeom prst="line">
                <a:avLst/>
              </a:prstGeom>
              <a:noFill/>
              <a:ln w="19050">
                <a:solidFill>
                  <a:schemeClr val="tx1"/>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5" name="Line 75"/>
              <p:cNvSpPr>
                <a:spLocks noChangeShapeType="1"/>
              </p:cNvSpPr>
              <p:nvPr/>
            </p:nvSpPr>
            <p:spPr bwMode="auto">
              <a:xfrm rot="-5400000">
                <a:off x="1927" y="3792"/>
                <a:ext cx="0" cy="85"/>
              </a:xfrm>
              <a:prstGeom prst="line">
                <a:avLst/>
              </a:prstGeom>
              <a:noFill/>
              <a:ln w="19050">
                <a:solidFill>
                  <a:schemeClr val="tx1"/>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sp>
        <p:nvSpPr>
          <p:cNvPr id="30" name="Oval 24"/>
          <p:cNvSpPr>
            <a:spLocks noChangeArrowheads="1"/>
          </p:cNvSpPr>
          <p:nvPr/>
        </p:nvSpPr>
        <p:spPr bwMode="auto">
          <a:xfrm>
            <a:off x="2286000" y="2151063"/>
            <a:ext cx="101600" cy="12223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26050312"/>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80"/>
          <p:cNvGrpSpPr>
            <a:grpSpLocks/>
          </p:cNvGrpSpPr>
          <p:nvPr/>
        </p:nvGrpSpPr>
        <p:grpSpPr bwMode="auto">
          <a:xfrm>
            <a:off x="1565275" y="1150938"/>
            <a:ext cx="6084888" cy="1639887"/>
            <a:chOff x="986" y="725"/>
            <a:chExt cx="3833" cy="1033"/>
          </a:xfrm>
        </p:grpSpPr>
        <p:sp>
          <p:nvSpPr>
            <p:cNvPr id="18462" name="Rectangle 45"/>
            <p:cNvSpPr>
              <a:spLocks noChangeArrowheads="1"/>
            </p:cNvSpPr>
            <p:nvPr/>
          </p:nvSpPr>
          <p:spPr bwMode="auto">
            <a:xfrm>
              <a:off x="986" y="725"/>
              <a:ext cx="3833" cy="1033"/>
            </a:xfrm>
            <a:prstGeom prst="rect">
              <a:avLst/>
            </a:prstGeom>
            <a:solidFill>
              <a:schemeClr val="bg1"/>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8463" name="Rectangle 47"/>
            <p:cNvSpPr>
              <a:spLocks noChangeArrowheads="1"/>
            </p:cNvSpPr>
            <p:nvPr/>
          </p:nvSpPr>
          <p:spPr bwMode="auto">
            <a:xfrm>
              <a:off x="2041" y="1329"/>
              <a:ext cx="38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12</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8464" name="Rectangle 48"/>
            <p:cNvSpPr>
              <a:spLocks noChangeArrowheads="1"/>
            </p:cNvSpPr>
            <p:nvPr/>
          </p:nvSpPr>
          <p:spPr bwMode="auto">
            <a:xfrm>
              <a:off x="1214" y="750"/>
              <a:ext cx="250"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5</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grpSp>
          <p:nvGrpSpPr>
            <p:cNvPr id="18465" name="Group 49"/>
            <p:cNvGrpSpPr>
              <a:grpSpLocks/>
            </p:cNvGrpSpPr>
            <p:nvPr/>
          </p:nvGrpSpPr>
          <p:grpSpPr bwMode="auto">
            <a:xfrm>
              <a:off x="1430" y="847"/>
              <a:ext cx="95" cy="544"/>
              <a:chOff x="2369" y="808"/>
              <a:chExt cx="95" cy="544"/>
            </a:xfrm>
          </p:grpSpPr>
          <p:sp>
            <p:nvSpPr>
              <p:cNvPr id="18472" name="Line 50"/>
              <p:cNvSpPr>
                <a:spLocks noChangeShapeType="1"/>
              </p:cNvSpPr>
              <p:nvPr/>
            </p:nvSpPr>
            <p:spPr bwMode="auto">
              <a:xfrm rot="-5400000">
                <a:off x="2142" y="1080"/>
                <a:ext cx="544" cy="0"/>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8473" name="Line 51"/>
              <p:cNvSpPr>
                <a:spLocks noChangeShapeType="1"/>
              </p:cNvSpPr>
              <p:nvPr/>
            </p:nvSpPr>
            <p:spPr bwMode="auto">
              <a:xfrm flipH="1" flipV="1">
                <a:off x="2369" y="896"/>
                <a:ext cx="9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8466" name="Group 52"/>
            <p:cNvGrpSpPr>
              <a:grpSpLocks/>
            </p:cNvGrpSpPr>
            <p:nvPr/>
          </p:nvGrpSpPr>
          <p:grpSpPr bwMode="auto">
            <a:xfrm flipH="1">
              <a:off x="1467" y="1338"/>
              <a:ext cx="640" cy="107"/>
              <a:chOff x="1781" y="1308"/>
              <a:chExt cx="640" cy="107"/>
            </a:xfrm>
          </p:grpSpPr>
          <p:sp>
            <p:nvSpPr>
              <p:cNvPr id="18470" name="Line 53"/>
              <p:cNvSpPr>
                <a:spLocks noChangeShapeType="1"/>
              </p:cNvSpPr>
              <p:nvPr/>
            </p:nvSpPr>
            <p:spPr bwMode="auto">
              <a:xfrm rot="5400000">
                <a:off x="2101" y="1045"/>
                <a:ext cx="0" cy="640"/>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8471" name="Line 54"/>
              <p:cNvSpPr>
                <a:spLocks noChangeShapeType="1"/>
              </p:cNvSpPr>
              <p:nvPr/>
            </p:nvSpPr>
            <p:spPr bwMode="auto">
              <a:xfrm flipV="1">
                <a:off x="1873" y="1308"/>
                <a:ext cx="1" cy="107"/>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8467" name="Group 73"/>
            <p:cNvGrpSpPr>
              <a:grpSpLocks/>
            </p:cNvGrpSpPr>
            <p:nvPr/>
          </p:nvGrpSpPr>
          <p:grpSpPr bwMode="auto">
            <a:xfrm rot="5400000" flipH="1">
              <a:off x="1467" y="1313"/>
              <a:ext cx="85" cy="79"/>
              <a:chOff x="1884" y="3835"/>
              <a:chExt cx="85" cy="79"/>
            </a:xfrm>
          </p:grpSpPr>
          <p:sp>
            <p:nvSpPr>
              <p:cNvPr id="18468" name="Line 74"/>
              <p:cNvSpPr>
                <a:spLocks noChangeShapeType="1"/>
              </p:cNvSpPr>
              <p:nvPr/>
            </p:nvSpPr>
            <p:spPr bwMode="auto">
              <a:xfrm>
                <a:off x="1963" y="3840"/>
                <a:ext cx="0" cy="74"/>
              </a:xfrm>
              <a:prstGeom prst="line">
                <a:avLst/>
              </a:prstGeom>
              <a:noFill/>
              <a:ln w="19050">
                <a:solidFill>
                  <a:schemeClr val="tx1"/>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8469" name="Line 75"/>
              <p:cNvSpPr>
                <a:spLocks noChangeShapeType="1"/>
              </p:cNvSpPr>
              <p:nvPr/>
            </p:nvSpPr>
            <p:spPr bwMode="auto">
              <a:xfrm rot="-5400000">
                <a:off x="1927" y="3792"/>
                <a:ext cx="0" cy="85"/>
              </a:xfrm>
              <a:prstGeom prst="line">
                <a:avLst/>
              </a:prstGeom>
              <a:noFill/>
              <a:ln w="19050">
                <a:solidFill>
                  <a:schemeClr val="tx1"/>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sp>
        <p:nvSpPr>
          <p:cNvPr id="18435" name="Rectangle 2"/>
          <p:cNvSpPr>
            <a:spLocks noChangeArrowheads="1"/>
          </p:cNvSpPr>
          <p:nvPr/>
        </p:nvSpPr>
        <p:spPr bwMode="auto">
          <a:xfrm>
            <a:off x="215900" y="587375"/>
            <a:ext cx="828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30723" name="AutoShape 3"/>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30737" name="Rectangle 17"/>
          <p:cNvSpPr>
            <a:spLocks noChangeArrowheads="1"/>
          </p:cNvSpPr>
          <p:nvPr/>
        </p:nvSpPr>
        <p:spPr bwMode="auto">
          <a:xfrm>
            <a:off x="514350" y="2998788"/>
            <a:ext cx="7067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We can draw the forces head-to-tail . . . </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30749" name="Rectangle 29"/>
          <p:cNvSpPr>
            <a:spLocks noChangeArrowheads="1"/>
          </p:cNvSpPr>
          <p:nvPr/>
        </p:nvSpPr>
        <p:spPr bwMode="auto">
          <a:xfrm>
            <a:off x="1666875" y="3436938"/>
            <a:ext cx="6540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and the resultant completes the triangle.</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grpSp>
        <p:nvGrpSpPr>
          <p:cNvPr id="6" name="Group 55"/>
          <p:cNvGrpSpPr>
            <a:grpSpLocks/>
          </p:cNvGrpSpPr>
          <p:nvPr/>
        </p:nvGrpSpPr>
        <p:grpSpPr bwMode="auto">
          <a:xfrm>
            <a:off x="4992688" y="2327275"/>
            <a:ext cx="1993900" cy="169863"/>
            <a:chOff x="3145" y="1532"/>
            <a:chExt cx="1256" cy="107"/>
          </a:xfrm>
        </p:grpSpPr>
        <p:grpSp>
          <p:nvGrpSpPr>
            <p:cNvPr id="18458" name="Group 56"/>
            <p:cNvGrpSpPr>
              <a:grpSpLocks/>
            </p:cNvGrpSpPr>
            <p:nvPr/>
          </p:nvGrpSpPr>
          <p:grpSpPr bwMode="auto">
            <a:xfrm flipH="1">
              <a:off x="3145" y="1532"/>
              <a:ext cx="640" cy="107"/>
              <a:chOff x="1781" y="1308"/>
              <a:chExt cx="640" cy="107"/>
            </a:xfrm>
          </p:grpSpPr>
          <p:sp>
            <p:nvSpPr>
              <p:cNvPr id="18460" name="Line 57"/>
              <p:cNvSpPr>
                <a:spLocks noChangeShapeType="1"/>
              </p:cNvSpPr>
              <p:nvPr/>
            </p:nvSpPr>
            <p:spPr bwMode="auto">
              <a:xfrm rot="5400000">
                <a:off x="2101" y="1045"/>
                <a:ext cx="0" cy="640"/>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8461" name="Line 58"/>
              <p:cNvSpPr>
                <a:spLocks noChangeShapeType="1"/>
              </p:cNvSpPr>
              <p:nvPr/>
            </p:nvSpPr>
            <p:spPr bwMode="auto">
              <a:xfrm flipV="1">
                <a:off x="1873" y="1308"/>
                <a:ext cx="1" cy="107"/>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8459" name="Line 59"/>
            <p:cNvSpPr>
              <a:spLocks noChangeShapeType="1"/>
            </p:cNvSpPr>
            <p:nvPr/>
          </p:nvSpPr>
          <p:spPr bwMode="auto">
            <a:xfrm rot="16200000" flipH="1">
              <a:off x="4081" y="1269"/>
              <a:ext cx="0" cy="640"/>
            </a:xfrm>
            <a:prstGeom prst="line">
              <a:avLst/>
            </a:prstGeom>
            <a:noFill/>
            <a:ln w="25400">
              <a:solidFill>
                <a:srgbClr val="0000FF"/>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8" name="Group 60"/>
          <p:cNvGrpSpPr>
            <a:grpSpLocks/>
          </p:cNvGrpSpPr>
          <p:nvPr/>
        </p:nvGrpSpPr>
        <p:grpSpPr bwMode="auto">
          <a:xfrm>
            <a:off x="6910388" y="1482725"/>
            <a:ext cx="150812" cy="931863"/>
            <a:chOff x="4353" y="1043"/>
            <a:chExt cx="95" cy="544"/>
          </a:xfrm>
        </p:grpSpPr>
        <p:sp>
          <p:nvSpPr>
            <p:cNvPr id="18455" name="Line 61"/>
            <p:cNvSpPr>
              <a:spLocks noChangeShapeType="1"/>
            </p:cNvSpPr>
            <p:nvPr/>
          </p:nvSpPr>
          <p:spPr bwMode="auto">
            <a:xfrm rot="-5400000">
              <a:off x="4227" y="1417"/>
              <a:ext cx="341" cy="0"/>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8456" name="Line 62"/>
            <p:cNvSpPr>
              <a:spLocks noChangeShapeType="1"/>
            </p:cNvSpPr>
            <p:nvPr/>
          </p:nvSpPr>
          <p:spPr bwMode="auto">
            <a:xfrm flipH="1" flipV="1">
              <a:off x="4353" y="1340"/>
              <a:ext cx="9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8457" name="Line 63"/>
            <p:cNvSpPr>
              <a:spLocks noChangeShapeType="1"/>
            </p:cNvSpPr>
            <p:nvPr/>
          </p:nvSpPr>
          <p:spPr bwMode="auto">
            <a:xfrm rot="-5400000">
              <a:off x="4275" y="1166"/>
              <a:ext cx="246" cy="0"/>
            </a:xfrm>
            <a:prstGeom prst="line">
              <a:avLst/>
            </a:prstGeom>
            <a:noFill/>
            <a:ln w="25400">
              <a:solidFill>
                <a:srgbClr val="0000FF"/>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30784" name="Rectangle 64"/>
          <p:cNvSpPr>
            <a:spLocks noChangeArrowheads="1"/>
          </p:cNvSpPr>
          <p:nvPr/>
        </p:nvSpPr>
        <p:spPr bwMode="auto">
          <a:xfrm>
            <a:off x="6091238" y="2330450"/>
            <a:ext cx="6127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12</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0785" name="Rectangle 65"/>
          <p:cNvSpPr>
            <a:spLocks noChangeArrowheads="1"/>
          </p:cNvSpPr>
          <p:nvPr/>
        </p:nvSpPr>
        <p:spPr bwMode="auto">
          <a:xfrm>
            <a:off x="7075488" y="1565275"/>
            <a:ext cx="3968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5</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grpSp>
        <p:nvGrpSpPr>
          <p:cNvPr id="9" name="Group 66"/>
          <p:cNvGrpSpPr>
            <a:grpSpLocks/>
          </p:cNvGrpSpPr>
          <p:nvPr/>
        </p:nvGrpSpPr>
        <p:grpSpPr bwMode="auto">
          <a:xfrm>
            <a:off x="4916488" y="1700213"/>
            <a:ext cx="2136775" cy="484187"/>
            <a:chOff x="3097" y="1137"/>
            <a:chExt cx="1346" cy="305"/>
          </a:xfrm>
        </p:grpSpPr>
        <p:sp>
          <p:nvSpPr>
            <p:cNvPr id="18452" name="Line 67"/>
            <p:cNvSpPr>
              <a:spLocks noChangeShapeType="1"/>
            </p:cNvSpPr>
            <p:nvPr/>
          </p:nvSpPr>
          <p:spPr bwMode="auto">
            <a:xfrm rot="14665452" flipH="1">
              <a:off x="3436" y="1103"/>
              <a:ext cx="0" cy="678"/>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8453" name="Line 68"/>
            <p:cNvSpPr>
              <a:spLocks noChangeShapeType="1"/>
            </p:cNvSpPr>
            <p:nvPr/>
          </p:nvSpPr>
          <p:spPr bwMode="auto">
            <a:xfrm rot="14665452" flipH="1">
              <a:off x="4054" y="768"/>
              <a:ext cx="19" cy="758"/>
            </a:xfrm>
            <a:prstGeom prst="line">
              <a:avLst/>
            </a:prstGeom>
            <a:noFill/>
            <a:ln w="25400">
              <a:solidFill>
                <a:srgbClr val="0000FF"/>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8454" name="Line 69"/>
            <p:cNvSpPr>
              <a:spLocks noChangeShapeType="1"/>
            </p:cNvSpPr>
            <p:nvPr/>
          </p:nvSpPr>
          <p:spPr bwMode="auto">
            <a:xfrm rot="14506404" flipH="1">
              <a:off x="3753" y="1224"/>
              <a:ext cx="15" cy="116"/>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30790" name="Rectangle 70"/>
          <p:cNvSpPr>
            <a:spLocks noChangeArrowheads="1"/>
          </p:cNvSpPr>
          <p:nvPr/>
        </p:nvSpPr>
        <p:spPr bwMode="auto">
          <a:xfrm>
            <a:off x="5516563" y="1466850"/>
            <a:ext cx="6127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F</a:t>
            </a:r>
            <a:endParaRPr kumimoji="0" lang="en-US"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0792" name="Rectangle 72"/>
          <p:cNvSpPr>
            <a:spLocks noChangeArrowheads="1"/>
          </p:cNvSpPr>
          <p:nvPr/>
        </p:nvSpPr>
        <p:spPr bwMode="auto">
          <a:xfrm>
            <a:off x="514350" y="4187825"/>
            <a:ext cx="8285163" cy="1577975"/>
          </a:xfrm>
          <a:prstGeom prst="rect">
            <a:avLst/>
          </a:prstGeom>
          <a:solidFill>
            <a:schemeClr val="accent1"/>
          </a:solidFill>
          <a:ln w="25400">
            <a:solidFill>
              <a:srgbClr val="0000FF"/>
            </a:solidFill>
            <a:miter lim="800000"/>
            <a:headEnd/>
            <a:tailEnd/>
          </a:ln>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The lines are not drawn to scale but if we draw them looking roughly in proportion to the magnitudes of the forces, the angle of the resultant will look about the right size.</a:t>
            </a:r>
            <a:endParaRPr kumimoji="0" lang="en-US"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grpSp>
        <p:nvGrpSpPr>
          <p:cNvPr id="10" name="Group 77"/>
          <p:cNvGrpSpPr>
            <a:grpSpLocks/>
          </p:cNvGrpSpPr>
          <p:nvPr/>
        </p:nvGrpSpPr>
        <p:grpSpPr bwMode="auto">
          <a:xfrm rot="-5400000">
            <a:off x="6850857" y="2302669"/>
            <a:ext cx="134937" cy="92075"/>
            <a:chOff x="1884" y="3835"/>
            <a:chExt cx="85" cy="79"/>
          </a:xfrm>
        </p:grpSpPr>
        <p:sp>
          <p:nvSpPr>
            <p:cNvPr id="18450" name="Line 78"/>
            <p:cNvSpPr>
              <a:spLocks noChangeShapeType="1"/>
            </p:cNvSpPr>
            <p:nvPr/>
          </p:nvSpPr>
          <p:spPr bwMode="auto">
            <a:xfrm>
              <a:off x="1963" y="3840"/>
              <a:ext cx="0" cy="74"/>
            </a:xfrm>
            <a:prstGeom prst="line">
              <a:avLst/>
            </a:prstGeom>
            <a:noFill/>
            <a:ln w="19050">
              <a:solidFill>
                <a:schemeClr val="tx1"/>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8451" name="Line 79"/>
            <p:cNvSpPr>
              <a:spLocks noChangeShapeType="1"/>
            </p:cNvSpPr>
            <p:nvPr/>
          </p:nvSpPr>
          <p:spPr bwMode="auto">
            <a:xfrm rot="-5400000">
              <a:off x="1927" y="3792"/>
              <a:ext cx="0" cy="85"/>
            </a:xfrm>
            <a:prstGeom prst="line">
              <a:avLst/>
            </a:prstGeom>
            <a:noFill/>
            <a:ln w="19050">
              <a:solidFill>
                <a:schemeClr val="tx1"/>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8449" name="Oval 24"/>
          <p:cNvSpPr>
            <a:spLocks noChangeArrowheads="1"/>
          </p:cNvSpPr>
          <p:nvPr/>
        </p:nvSpPr>
        <p:spPr bwMode="auto">
          <a:xfrm>
            <a:off x="2286000" y="2151063"/>
            <a:ext cx="101600" cy="12223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42" name="Rectangle 5"/>
          <p:cNvSpPr>
            <a:spLocks noChangeArrowheads="1"/>
          </p:cNvSpPr>
          <p:nvPr/>
        </p:nvSpPr>
        <p:spPr bwMode="auto">
          <a:xfrm>
            <a:off x="344489" y="396716"/>
            <a:ext cx="835024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1084263" indent="-1084263">
              <a:tabLst>
                <a:tab pos="1084263" algn="l"/>
                <a:tab pos="1800225" algn="l"/>
                <a:tab pos="2520950" algn="l"/>
              </a:tabLst>
              <a:defRPr>
                <a:solidFill>
                  <a:schemeClr val="tx1"/>
                </a:solidFill>
                <a:latin typeface="Arial" panose="020B0604020202020204" pitchFamily="34" charset="0"/>
              </a:defRPr>
            </a:lvl1pPr>
            <a:lvl2pPr marL="742950" indent="-285750">
              <a:tabLst>
                <a:tab pos="1084263" algn="l"/>
                <a:tab pos="1800225" algn="l"/>
                <a:tab pos="2520950" algn="l"/>
              </a:tabLst>
              <a:defRPr>
                <a:solidFill>
                  <a:schemeClr val="tx1"/>
                </a:solidFill>
                <a:latin typeface="Arial" panose="020B0604020202020204" pitchFamily="34" charset="0"/>
              </a:defRPr>
            </a:lvl2pPr>
            <a:lvl3pPr marL="1143000" indent="-228600">
              <a:tabLst>
                <a:tab pos="1084263" algn="l"/>
                <a:tab pos="1800225" algn="l"/>
                <a:tab pos="2520950" algn="l"/>
              </a:tabLst>
              <a:defRPr>
                <a:solidFill>
                  <a:schemeClr val="tx1"/>
                </a:solidFill>
                <a:latin typeface="Arial" panose="020B0604020202020204" pitchFamily="34" charset="0"/>
              </a:defRPr>
            </a:lvl3pPr>
            <a:lvl4pPr marL="1600200" indent="-228600">
              <a:tabLst>
                <a:tab pos="1084263" algn="l"/>
                <a:tab pos="1800225" algn="l"/>
                <a:tab pos="2520950" algn="l"/>
              </a:tabLst>
              <a:defRPr>
                <a:solidFill>
                  <a:schemeClr val="tx1"/>
                </a:solidFill>
                <a:latin typeface="Arial" panose="020B0604020202020204" pitchFamily="34" charset="0"/>
              </a:defRPr>
            </a:lvl4pPr>
            <a:lvl5pPr marL="2057400" indent="-228600">
              <a:tabLst>
                <a:tab pos="1084263"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084263"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084263"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084263"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084263" algn="l"/>
                <a:tab pos="1800225" algn="l"/>
                <a:tab pos="2520950" algn="l"/>
              </a:tabLst>
              <a:defRPr>
                <a:solidFill>
                  <a:schemeClr val="tx1"/>
                </a:solidFill>
                <a:latin typeface="Arial" panose="020B0604020202020204" pitchFamily="34" charset="0"/>
              </a:defRPr>
            </a:lvl9pPr>
          </a:lstStyle>
          <a:p>
            <a:pPr marL="1084263" marR="0" lvl="0" indent="-1084263"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084263" algn="l"/>
                <a:tab pos="1800225" algn="l"/>
                <a:tab pos="2520950" algn="l"/>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We have reduced the </a:t>
            </a:r>
            <a:r>
              <a:rPr kumimoji="0" lang="en-GB"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4</a:t>
            </a: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 forces to </a:t>
            </a:r>
            <a:r>
              <a:rPr kumimoji="0" lang="en-GB"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2</a:t>
            </a: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 as shown</a:t>
            </a:r>
            <a:endParaRPr kumimoji="0" lang="en-US"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endParaRPr>
          </a:p>
        </p:txBody>
      </p:sp>
    </p:spTree>
    <p:extLst>
      <p:ext uri="{BB962C8B-B14F-4D97-AF65-F5344CB8AC3E}">
        <p14:creationId xmlns:p14="http://schemas.microsoft.com/office/powerpoint/2010/main" val="402686609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nodeType="afterGroup">
                            <p:stCondLst>
                              <p:cond delay="1000"/>
                            </p:stCondLst>
                            <p:childTnLst>
                              <p:par>
                                <p:cTn id="9" presetID="1" presetClass="entr" presetSubtype="0" fill="hold" grpId="0" nodeType="afterEffect">
                                  <p:stCondLst>
                                    <p:cond delay="0"/>
                                  </p:stCondLst>
                                  <p:childTnLst>
                                    <p:set>
                                      <p:cBhvr>
                                        <p:cTn id="10" dur="1" fill="hold">
                                          <p:stCondLst>
                                            <p:cond delay="0"/>
                                          </p:stCondLst>
                                        </p:cTn>
                                        <p:tgtEl>
                                          <p:spTgt spid="30784"/>
                                        </p:tgtEl>
                                        <p:attrNameLst>
                                          <p:attrName>style.visibility</p:attrName>
                                        </p:attrNameLst>
                                      </p:cBhvr>
                                      <p:to>
                                        <p:strVal val="visible"/>
                                      </p:to>
                                    </p:set>
                                  </p:childTnLst>
                                </p:cTn>
                              </p:par>
                            </p:childTnLst>
                          </p:cTn>
                        </p:par>
                        <p:par>
                          <p:cTn id="11" fill="hold" nodeType="afterGroup">
                            <p:stCondLst>
                              <p:cond delay="1000"/>
                            </p:stCondLst>
                            <p:childTnLst>
                              <p:par>
                                <p:cTn id="12" presetID="22" presetClass="entr" presetSubtype="4"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1000"/>
                                        <p:tgtEl>
                                          <p:spTgt spid="8"/>
                                        </p:tgtEl>
                                      </p:cBhvr>
                                    </p:animEffect>
                                  </p:childTnLst>
                                </p:cTn>
                              </p:par>
                            </p:childTnLst>
                          </p:cTn>
                        </p:par>
                        <p:par>
                          <p:cTn id="15" fill="hold" nodeType="afterGroup">
                            <p:stCondLst>
                              <p:cond delay="2000"/>
                            </p:stCondLst>
                            <p:childTnLst>
                              <p:par>
                                <p:cTn id="16" presetID="1" presetClass="entr" presetSubtype="0" fill="hold" grpId="0" nodeType="afterEffect">
                                  <p:stCondLst>
                                    <p:cond delay="0"/>
                                  </p:stCondLst>
                                  <p:childTnLst>
                                    <p:set>
                                      <p:cBhvr>
                                        <p:cTn id="17" dur="1" fill="hold">
                                          <p:stCondLst>
                                            <p:cond delay="0"/>
                                          </p:stCondLst>
                                        </p:cTn>
                                        <p:tgtEl>
                                          <p:spTgt spid="30785"/>
                                        </p:tgtEl>
                                        <p:attrNameLst>
                                          <p:attrName>style.visibility</p:attrName>
                                        </p:attrNameLst>
                                      </p:cBhvr>
                                      <p:to>
                                        <p:strVal val="visible"/>
                                      </p:to>
                                    </p:set>
                                  </p:childTnLst>
                                </p:cTn>
                              </p:par>
                            </p:childTnLst>
                          </p:cTn>
                        </p:par>
                        <p:par>
                          <p:cTn id="18" fill="hold" nodeType="afterGroup">
                            <p:stCondLst>
                              <p:cond delay="2000"/>
                            </p:stCondLst>
                            <p:childTnLst>
                              <p:par>
                                <p:cTn id="19" presetID="1"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0749"/>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1000"/>
                                        <p:tgtEl>
                                          <p:spTgt spid="9"/>
                                        </p:tgtEl>
                                      </p:cBhvr>
                                    </p:animEffect>
                                  </p:childTnLst>
                                </p:cTn>
                              </p:par>
                            </p:childTnLst>
                          </p:cTn>
                        </p:par>
                        <p:par>
                          <p:cTn id="30" fill="hold" nodeType="afterGroup">
                            <p:stCondLst>
                              <p:cond delay="1000"/>
                            </p:stCondLst>
                            <p:childTnLst>
                              <p:par>
                                <p:cTn id="31" presetID="1" presetClass="entr" presetSubtype="0" fill="hold" grpId="0" nodeType="afterEffect">
                                  <p:stCondLst>
                                    <p:cond delay="0"/>
                                  </p:stCondLst>
                                  <p:childTnLst>
                                    <p:set>
                                      <p:cBhvr>
                                        <p:cTn id="32" dur="1" fill="hold">
                                          <p:stCondLst>
                                            <p:cond delay="0"/>
                                          </p:stCondLst>
                                        </p:cTn>
                                        <p:tgtEl>
                                          <p:spTgt spid="30790"/>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0792"/>
                                        </p:tgtEl>
                                        <p:attrNameLst>
                                          <p:attrName>style.visibility</p:attrName>
                                        </p:attrNameLst>
                                      </p:cBhvr>
                                      <p:to>
                                        <p:strVal val="visible"/>
                                      </p:to>
                                    </p:set>
                                  </p:childTnLst>
                                </p:cTn>
                              </p:par>
                            </p:childTnLst>
                          </p:cTn>
                        </p:par>
                        <p:par>
                          <p:cTn id="37" fill="hold" nodeType="afterGroup">
                            <p:stCondLst>
                              <p:cond delay="0"/>
                            </p:stCondLst>
                            <p:childTnLst>
                              <p:par>
                                <p:cTn id="38" presetID="1" presetClass="entr" presetSubtype="0" fill="hold" nodeType="afterEffect">
                                  <p:stCondLst>
                                    <p:cond delay="500"/>
                                  </p:stCondLst>
                                  <p:childTnLst>
                                    <p:set>
                                      <p:cBhvr>
                                        <p:cTn id="39" dur="1" fill="hold">
                                          <p:stCondLst>
                                            <p:cond delay="0"/>
                                          </p:stCondLst>
                                        </p:cTn>
                                        <p:tgtEl>
                                          <p:spTgt spid="307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9" grpId="0"/>
      <p:bldP spid="30784" grpId="0"/>
      <p:bldP spid="30785" grpId="0"/>
      <p:bldP spid="30790" grpId="0"/>
      <p:bldP spid="3079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215900" y="587375"/>
            <a:ext cx="828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31747" name="AutoShape 3"/>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19461" name="Rectangle 5"/>
          <p:cNvSpPr>
            <a:spLocks noChangeArrowheads="1"/>
          </p:cNvSpPr>
          <p:nvPr/>
        </p:nvSpPr>
        <p:spPr bwMode="auto">
          <a:xfrm>
            <a:off x="1565275" y="1150938"/>
            <a:ext cx="6084888" cy="1639887"/>
          </a:xfrm>
          <a:prstGeom prst="rect">
            <a:avLst/>
          </a:prstGeom>
          <a:solidFill>
            <a:schemeClr val="bg1"/>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9462" name="Rectangle 7"/>
          <p:cNvSpPr>
            <a:spLocks noChangeArrowheads="1"/>
          </p:cNvSpPr>
          <p:nvPr/>
        </p:nvSpPr>
        <p:spPr bwMode="auto">
          <a:xfrm>
            <a:off x="3240088" y="2109788"/>
            <a:ext cx="6127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12</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9463" name="Rectangle 8"/>
          <p:cNvSpPr>
            <a:spLocks noChangeArrowheads="1"/>
          </p:cNvSpPr>
          <p:nvPr/>
        </p:nvSpPr>
        <p:spPr bwMode="auto">
          <a:xfrm>
            <a:off x="1927225" y="1190625"/>
            <a:ext cx="3968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5</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grpSp>
        <p:nvGrpSpPr>
          <p:cNvPr id="19464" name="Group 9"/>
          <p:cNvGrpSpPr>
            <a:grpSpLocks/>
          </p:cNvGrpSpPr>
          <p:nvPr/>
        </p:nvGrpSpPr>
        <p:grpSpPr bwMode="auto">
          <a:xfrm>
            <a:off x="2270125" y="1344613"/>
            <a:ext cx="150813" cy="863600"/>
            <a:chOff x="2369" y="808"/>
            <a:chExt cx="95" cy="544"/>
          </a:xfrm>
        </p:grpSpPr>
        <p:sp>
          <p:nvSpPr>
            <p:cNvPr id="19514" name="Line 10"/>
            <p:cNvSpPr>
              <a:spLocks noChangeShapeType="1"/>
            </p:cNvSpPr>
            <p:nvPr/>
          </p:nvSpPr>
          <p:spPr bwMode="auto">
            <a:xfrm rot="-5400000">
              <a:off x="2142" y="1080"/>
              <a:ext cx="544" cy="0"/>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9515" name="Line 11"/>
            <p:cNvSpPr>
              <a:spLocks noChangeShapeType="1"/>
            </p:cNvSpPr>
            <p:nvPr/>
          </p:nvSpPr>
          <p:spPr bwMode="auto">
            <a:xfrm flipH="1" flipV="1">
              <a:off x="2369" y="896"/>
              <a:ext cx="9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9465" name="Group 12"/>
          <p:cNvGrpSpPr>
            <a:grpSpLocks/>
          </p:cNvGrpSpPr>
          <p:nvPr/>
        </p:nvGrpSpPr>
        <p:grpSpPr bwMode="auto">
          <a:xfrm flipH="1">
            <a:off x="2328863" y="2124075"/>
            <a:ext cx="1016000" cy="169863"/>
            <a:chOff x="1781" y="1308"/>
            <a:chExt cx="640" cy="107"/>
          </a:xfrm>
        </p:grpSpPr>
        <p:sp>
          <p:nvSpPr>
            <p:cNvPr id="19512" name="Line 13"/>
            <p:cNvSpPr>
              <a:spLocks noChangeShapeType="1"/>
            </p:cNvSpPr>
            <p:nvPr/>
          </p:nvSpPr>
          <p:spPr bwMode="auto">
            <a:xfrm rot="5400000">
              <a:off x="2101" y="1045"/>
              <a:ext cx="0" cy="640"/>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9513" name="Line 14"/>
            <p:cNvSpPr>
              <a:spLocks noChangeShapeType="1"/>
            </p:cNvSpPr>
            <p:nvPr/>
          </p:nvSpPr>
          <p:spPr bwMode="auto">
            <a:xfrm flipV="1">
              <a:off x="1873" y="1308"/>
              <a:ext cx="1" cy="107"/>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2299" name="Rectangle 16"/>
          <p:cNvSpPr>
            <a:spLocks noChangeArrowheads="1"/>
          </p:cNvSpPr>
          <p:nvPr/>
        </p:nvSpPr>
        <p:spPr bwMode="auto">
          <a:xfrm>
            <a:off x="1612900" y="3059113"/>
            <a:ext cx="4394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Using Pythagoras’ theorem: </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grpSp>
        <p:nvGrpSpPr>
          <p:cNvPr id="19468" name="Group 17"/>
          <p:cNvGrpSpPr>
            <a:grpSpLocks/>
          </p:cNvGrpSpPr>
          <p:nvPr/>
        </p:nvGrpSpPr>
        <p:grpSpPr bwMode="auto">
          <a:xfrm>
            <a:off x="4992688" y="2327275"/>
            <a:ext cx="1993900" cy="169863"/>
            <a:chOff x="3145" y="1532"/>
            <a:chExt cx="1256" cy="107"/>
          </a:xfrm>
        </p:grpSpPr>
        <p:grpSp>
          <p:nvGrpSpPr>
            <p:cNvPr id="19508" name="Group 18"/>
            <p:cNvGrpSpPr>
              <a:grpSpLocks/>
            </p:cNvGrpSpPr>
            <p:nvPr/>
          </p:nvGrpSpPr>
          <p:grpSpPr bwMode="auto">
            <a:xfrm flipH="1">
              <a:off x="3145" y="1532"/>
              <a:ext cx="640" cy="107"/>
              <a:chOff x="1781" y="1308"/>
              <a:chExt cx="640" cy="107"/>
            </a:xfrm>
          </p:grpSpPr>
          <p:sp>
            <p:nvSpPr>
              <p:cNvPr id="19510" name="Line 19"/>
              <p:cNvSpPr>
                <a:spLocks noChangeShapeType="1"/>
              </p:cNvSpPr>
              <p:nvPr/>
            </p:nvSpPr>
            <p:spPr bwMode="auto">
              <a:xfrm rot="5400000">
                <a:off x="2101" y="1045"/>
                <a:ext cx="0" cy="640"/>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9511" name="Line 20"/>
              <p:cNvSpPr>
                <a:spLocks noChangeShapeType="1"/>
              </p:cNvSpPr>
              <p:nvPr/>
            </p:nvSpPr>
            <p:spPr bwMode="auto">
              <a:xfrm flipV="1">
                <a:off x="1873" y="1308"/>
                <a:ext cx="1" cy="107"/>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9509" name="Line 21"/>
            <p:cNvSpPr>
              <a:spLocks noChangeShapeType="1"/>
            </p:cNvSpPr>
            <p:nvPr/>
          </p:nvSpPr>
          <p:spPr bwMode="auto">
            <a:xfrm rot="16200000" flipH="1">
              <a:off x="4081" y="1269"/>
              <a:ext cx="0" cy="640"/>
            </a:xfrm>
            <a:prstGeom prst="line">
              <a:avLst/>
            </a:prstGeom>
            <a:noFill/>
            <a:ln w="25400">
              <a:solidFill>
                <a:srgbClr val="0000FF"/>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9469" name="Group 22"/>
          <p:cNvGrpSpPr>
            <a:grpSpLocks/>
          </p:cNvGrpSpPr>
          <p:nvPr/>
        </p:nvGrpSpPr>
        <p:grpSpPr bwMode="auto">
          <a:xfrm>
            <a:off x="6910388" y="1482725"/>
            <a:ext cx="150812" cy="931863"/>
            <a:chOff x="4353" y="1043"/>
            <a:chExt cx="95" cy="544"/>
          </a:xfrm>
        </p:grpSpPr>
        <p:sp>
          <p:nvSpPr>
            <p:cNvPr id="19505" name="Line 23"/>
            <p:cNvSpPr>
              <a:spLocks noChangeShapeType="1"/>
            </p:cNvSpPr>
            <p:nvPr/>
          </p:nvSpPr>
          <p:spPr bwMode="auto">
            <a:xfrm rot="-5400000">
              <a:off x="4227" y="1417"/>
              <a:ext cx="341" cy="0"/>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9506" name="Line 24"/>
            <p:cNvSpPr>
              <a:spLocks noChangeShapeType="1"/>
            </p:cNvSpPr>
            <p:nvPr/>
          </p:nvSpPr>
          <p:spPr bwMode="auto">
            <a:xfrm flipH="1" flipV="1">
              <a:off x="4353" y="1340"/>
              <a:ext cx="9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9507" name="Line 25"/>
            <p:cNvSpPr>
              <a:spLocks noChangeShapeType="1"/>
            </p:cNvSpPr>
            <p:nvPr/>
          </p:nvSpPr>
          <p:spPr bwMode="auto">
            <a:xfrm rot="-5400000">
              <a:off x="4275" y="1166"/>
              <a:ext cx="246" cy="0"/>
            </a:xfrm>
            <a:prstGeom prst="line">
              <a:avLst/>
            </a:prstGeom>
            <a:noFill/>
            <a:ln w="25400">
              <a:solidFill>
                <a:srgbClr val="0000FF"/>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9470" name="Rectangle 26"/>
          <p:cNvSpPr>
            <a:spLocks noChangeArrowheads="1"/>
          </p:cNvSpPr>
          <p:nvPr/>
        </p:nvSpPr>
        <p:spPr bwMode="auto">
          <a:xfrm>
            <a:off x="6091238" y="2330450"/>
            <a:ext cx="6127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12</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9471" name="Rectangle 27"/>
          <p:cNvSpPr>
            <a:spLocks noChangeArrowheads="1"/>
          </p:cNvSpPr>
          <p:nvPr/>
        </p:nvSpPr>
        <p:spPr bwMode="auto">
          <a:xfrm>
            <a:off x="7075488" y="1565275"/>
            <a:ext cx="3968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5</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grpSp>
        <p:nvGrpSpPr>
          <p:cNvPr id="19472" name="Group 29"/>
          <p:cNvGrpSpPr>
            <a:grpSpLocks/>
          </p:cNvGrpSpPr>
          <p:nvPr/>
        </p:nvGrpSpPr>
        <p:grpSpPr bwMode="auto">
          <a:xfrm>
            <a:off x="4916488" y="1700213"/>
            <a:ext cx="2136775" cy="484187"/>
            <a:chOff x="3097" y="1137"/>
            <a:chExt cx="1346" cy="305"/>
          </a:xfrm>
        </p:grpSpPr>
        <p:sp>
          <p:nvSpPr>
            <p:cNvPr id="19502" name="Line 30"/>
            <p:cNvSpPr>
              <a:spLocks noChangeShapeType="1"/>
            </p:cNvSpPr>
            <p:nvPr/>
          </p:nvSpPr>
          <p:spPr bwMode="auto">
            <a:xfrm rot="14665452" flipH="1">
              <a:off x="3436" y="1103"/>
              <a:ext cx="0" cy="678"/>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9503" name="Line 31"/>
            <p:cNvSpPr>
              <a:spLocks noChangeShapeType="1"/>
            </p:cNvSpPr>
            <p:nvPr/>
          </p:nvSpPr>
          <p:spPr bwMode="auto">
            <a:xfrm rot="14665452" flipH="1">
              <a:off x="4054" y="768"/>
              <a:ext cx="19" cy="758"/>
            </a:xfrm>
            <a:prstGeom prst="line">
              <a:avLst/>
            </a:prstGeom>
            <a:noFill/>
            <a:ln w="25400">
              <a:solidFill>
                <a:srgbClr val="0000FF"/>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9504" name="Line 32"/>
            <p:cNvSpPr>
              <a:spLocks noChangeShapeType="1"/>
            </p:cNvSpPr>
            <p:nvPr/>
          </p:nvSpPr>
          <p:spPr bwMode="auto">
            <a:xfrm rot="14506404" flipH="1">
              <a:off x="3753" y="1224"/>
              <a:ext cx="15" cy="116"/>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9473" name="Rectangle 33"/>
          <p:cNvSpPr>
            <a:spLocks noChangeArrowheads="1"/>
          </p:cNvSpPr>
          <p:nvPr/>
        </p:nvSpPr>
        <p:spPr bwMode="auto">
          <a:xfrm>
            <a:off x="5516563" y="1466850"/>
            <a:ext cx="6127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F</a:t>
            </a:r>
            <a:endParaRPr kumimoji="0" lang="en-US"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1778" name="Rectangle 34"/>
          <p:cNvSpPr>
            <a:spLocks noChangeArrowheads="1"/>
          </p:cNvSpPr>
          <p:nvPr/>
        </p:nvSpPr>
        <p:spPr bwMode="auto">
          <a:xfrm>
            <a:off x="5975350" y="3041650"/>
            <a:ext cx="27305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F</a:t>
            </a:r>
            <a:r>
              <a:rPr kumimoji="0" lang="en-GB" altLang="en-US" sz="12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r>
              <a:rPr kumimoji="0" lang="en-GB" altLang="en-US" sz="2800" b="1" i="0" u="none" strike="noStrike" kern="1200" cap="none" spc="0" normalizeH="0" baseline="30000" noProof="0">
                <a:ln>
                  <a:noFill/>
                </a:ln>
                <a:solidFill>
                  <a:srgbClr val="000000"/>
                </a:solidFill>
                <a:effectLst/>
                <a:uLnTx/>
                <a:uFillTx/>
                <a:latin typeface="Times New Roman" panose="02020603050405020304" pitchFamily="18" charset="0"/>
                <a:ea typeface="+mn-ea"/>
                <a:cs typeface="+mn-cs"/>
              </a:rPr>
              <a:t>2</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12</a:t>
            </a:r>
            <a:r>
              <a:rPr kumimoji="0" lang="en-GB" altLang="en-US" sz="2800" b="1" i="0" u="none" strike="noStrike" kern="1200" cap="none" spc="0" normalizeH="0" baseline="30000" noProof="0">
                <a:ln>
                  <a:noFill/>
                </a:ln>
                <a:solidFill>
                  <a:srgbClr val="000000"/>
                </a:solidFill>
                <a:effectLst/>
                <a:uLnTx/>
                <a:uFillTx/>
                <a:latin typeface="Times New Roman" panose="02020603050405020304" pitchFamily="18" charset="0"/>
                <a:ea typeface="+mn-ea"/>
                <a:cs typeface="+mn-cs"/>
              </a:rPr>
              <a:t>2</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+ 5</a:t>
            </a:r>
            <a:r>
              <a:rPr kumimoji="0" lang="en-GB" altLang="en-US" sz="2800" b="1" i="0" u="none" strike="noStrike" kern="1200" cap="none" spc="0" normalizeH="0" baseline="30000" noProof="0">
                <a:ln>
                  <a:noFill/>
                </a:ln>
                <a:solidFill>
                  <a:srgbClr val="000000"/>
                </a:solidFill>
                <a:effectLst/>
                <a:uLnTx/>
                <a:uFillTx/>
                <a:latin typeface="Times New Roman" panose="02020603050405020304" pitchFamily="18" charset="0"/>
                <a:ea typeface="+mn-ea"/>
                <a:cs typeface="+mn-cs"/>
              </a:rPr>
              <a:t>2</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31779" name="Rectangle 35"/>
          <p:cNvSpPr>
            <a:spLocks noChangeArrowheads="1"/>
          </p:cNvSpPr>
          <p:nvPr/>
        </p:nvSpPr>
        <p:spPr bwMode="auto">
          <a:xfrm>
            <a:off x="5397500" y="3403600"/>
            <a:ext cx="184626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F</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13</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pic>
        <p:nvPicPr>
          <p:cNvPr id="31780" name="Picture 36" descr="2156485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850" y="4686300"/>
            <a:ext cx="1395413" cy="168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81" name="Rectangle 37"/>
          <p:cNvSpPr>
            <a:spLocks noChangeArrowheads="1"/>
          </p:cNvSpPr>
          <p:nvPr/>
        </p:nvSpPr>
        <p:spPr bwMode="auto">
          <a:xfrm>
            <a:off x="287338" y="3759627"/>
            <a:ext cx="8636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1252538" indent="-1252538">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Force is a vector so, unless we are asked for the magnitude only, we must also give the direction. </a:t>
            </a:r>
            <a:endParaRPr kumimoji="0" lang="en-US"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endParaRPr>
          </a:p>
        </p:txBody>
      </p:sp>
      <p:sp>
        <p:nvSpPr>
          <p:cNvPr id="31782" name="Rectangle 38"/>
          <p:cNvSpPr>
            <a:spLocks noChangeArrowheads="1"/>
          </p:cNvSpPr>
          <p:nvPr/>
        </p:nvSpPr>
        <p:spPr bwMode="auto">
          <a:xfrm>
            <a:off x="5440363" y="2006600"/>
            <a:ext cx="48101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q</a:t>
            </a:r>
            <a:r>
              <a:rPr kumimoji="0" lang="en-GB" altLang="en-US" sz="2600" b="1" i="1" u="none" strike="noStrike" kern="1200" cap="none" spc="0" normalizeH="0" baseline="0" noProof="0">
                <a:ln>
                  <a:noFill/>
                </a:ln>
                <a:solidFill>
                  <a:srgbClr val="000000"/>
                </a:solidFill>
                <a:effectLst/>
                <a:uLnTx/>
                <a:uFillTx/>
                <a:latin typeface="Symbol" panose="05050102010706020507" pitchFamily="18" charset="2"/>
                <a:ea typeface="+mn-ea"/>
                <a:cs typeface="+mn-cs"/>
              </a:rPr>
              <a:t> </a:t>
            </a:r>
            <a:endParaRPr kumimoji="0" lang="en-US" altLang="en-US" sz="26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31783" name="Rectangle 39"/>
          <p:cNvSpPr>
            <a:spLocks noChangeArrowheads="1"/>
          </p:cNvSpPr>
          <p:nvPr/>
        </p:nvSpPr>
        <p:spPr bwMode="auto">
          <a:xfrm>
            <a:off x="3055938" y="4570413"/>
            <a:ext cx="127476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tan</a:t>
            </a:r>
            <a:r>
              <a:rPr kumimoji="0" lang="en-GB" altLang="en-US" sz="2600" b="1" i="1"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q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a:t>
            </a:r>
            <a:r>
              <a:rPr kumimoji="0" lang="en-GB" altLang="en-US" sz="2400" b="1" i="0"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 </a:t>
            </a:r>
            <a:r>
              <a:rPr kumimoji="0" lang="en-GB" altLang="en-US" sz="24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 </a:t>
            </a:r>
            <a:endParaRPr kumimoji="0" lang="en-US" altLang="en-US" sz="2400" b="1" i="0"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grpSp>
        <p:nvGrpSpPr>
          <p:cNvPr id="8" name="Group 43"/>
          <p:cNvGrpSpPr>
            <a:grpSpLocks/>
          </p:cNvGrpSpPr>
          <p:nvPr/>
        </p:nvGrpSpPr>
        <p:grpSpPr bwMode="auto">
          <a:xfrm>
            <a:off x="4141788" y="4441825"/>
            <a:ext cx="606425" cy="792163"/>
            <a:chOff x="2655" y="3005"/>
            <a:chExt cx="382" cy="499"/>
          </a:xfrm>
        </p:grpSpPr>
        <p:sp>
          <p:nvSpPr>
            <p:cNvPr id="19499" name="Rectangle 40"/>
            <p:cNvSpPr>
              <a:spLocks noChangeArrowheads="1"/>
            </p:cNvSpPr>
            <p:nvPr/>
          </p:nvSpPr>
          <p:spPr bwMode="auto">
            <a:xfrm>
              <a:off x="2699" y="3005"/>
              <a:ext cx="250"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5</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9500" name="Rectangle 41"/>
            <p:cNvSpPr>
              <a:spLocks noChangeArrowheads="1"/>
            </p:cNvSpPr>
            <p:nvPr/>
          </p:nvSpPr>
          <p:spPr bwMode="auto">
            <a:xfrm>
              <a:off x="2655" y="3196"/>
              <a:ext cx="38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12</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9501" name="Line 42"/>
            <p:cNvSpPr>
              <a:spLocks noChangeShapeType="1"/>
            </p:cNvSpPr>
            <p:nvPr/>
          </p:nvSpPr>
          <p:spPr bwMode="auto">
            <a:xfrm>
              <a:off x="2719" y="3258"/>
              <a:ext cx="199"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31788" name="Rectangle 44"/>
          <p:cNvSpPr>
            <a:spLocks noChangeArrowheads="1"/>
          </p:cNvSpPr>
          <p:nvPr/>
        </p:nvSpPr>
        <p:spPr bwMode="auto">
          <a:xfrm>
            <a:off x="4776788" y="4557713"/>
            <a:ext cx="36734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a:t>
            </a:r>
            <a:r>
              <a:rPr kumimoji="0" lang="en-GB" altLang="en-US" sz="2600" b="1" i="1"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q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a:t>
            </a:r>
            <a:r>
              <a:rPr kumimoji="0" lang="en-GB" altLang="en-US" sz="2400" b="1" i="0"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 </a:t>
            </a:r>
            <a:r>
              <a:rPr kumimoji="0" lang="en-GB" altLang="en-US" sz="24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22</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·6</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( 3 s.f. )</a:t>
            </a:r>
          </a:p>
        </p:txBody>
      </p:sp>
      <p:sp>
        <p:nvSpPr>
          <p:cNvPr id="31790" name="Rectangle 46"/>
          <p:cNvSpPr>
            <a:spLocks noChangeArrowheads="1"/>
          </p:cNvSpPr>
          <p:nvPr/>
        </p:nvSpPr>
        <p:spPr bwMode="auto">
          <a:xfrm>
            <a:off x="2035175" y="5099050"/>
            <a:ext cx="6713538"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The resultant has magnitude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13</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newtons at an angle of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22</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·6</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to the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12</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newton force.</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grpSp>
        <p:nvGrpSpPr>
          <p:cNvPr id="9" name="Group 47"/>
          <p:cNvGrpSpPr>
            <a:grpSpLocks/>
          </p:cNvGrpSpPr>
          <p:nvPr/>
        </p:nvGrpSpPr>
        <p:grpSpPr bwMode="auto">
          <a:xfrm>
            <a:off x="4916488" y="1700213"/>
            <a:ext cx="2136775" cy="484187"/>
            <a:chOff x="3097" y="1137"/>
            <a:chExt cx="1346" cy="305"/>
          </a:xfrm>
        </p:grpSpPr>
        <p:sp>
          <p:nvSpPr>
            <p:cNvPr id="19496" name="Line 48"/>
            <p:cNvSpPr>
              <a:spLocks noChangeShapeType="1"/>
            </p:cNvSpPr>
            <p:nvPr/>
          </p:nvSpPr>
          <p:spPr bwMode="auto">
            <a:xfrm rot="14665452" flipH="1">
              <a:off x="3436" y="1103"/>
              <a:ext cx="0" cy="678"/>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9497" name="Line 49"/>
            <p:cNvSpPr>
              <a:spLocks noChangeShapeType="1"/>
            </p:cNvSpPr>
            <p:nvPr/>
          </p:nvSpPr>
          <p:spPr bwMode="auto">
            <a:xfrm rot="14665452" flipH="1">
              <a:off x="4054" y="768"/>
              <a:ext cx="19" cy="758"/>
            </a:xfrm>
            <a:prstGeom prst="line">
              <a:avLst/>
            </a:prstGeom>
            <a:noFill/>
            <a:ln w="25400">
              <a:solidFill>
                <a:srgbClr val="0000FF"/>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9498" name="Line 50"/>
            <p:cNvSpPr>
              <a:spLocks noChangeShapeType="1"/>
            </p:cNvSpPr>
            <p:nvPr/>
          </p:nvSpPr>
          <p:spPr bwMode="auto">
            <a:xfrm rot="14506404" flipH="1">
              <a:off x="3753" y="1224"/>
              <a:ext cx="15" cy="116"/>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0" name="Group 55"/>
          <p:cNvGrpSpPr>
            <a:grpSpLocks/>
          </p:cNvGrpSpPr>
          <p:nvPr/>
        </p:nvGrpSpPr>
        <p:grpSpPr bwMode="auto">
          <a:xfrm>
            <a:off x="1778000" y="1341438"/>
            <a:ext cx="1555750" cy="1385887"/>
            <a:chOff x="1120" y="845"/>
            <a:chExt cx="980" cy="873"/>
          </a:xfrm>
        </p:grpSpPr>
        <p:sp>
          <p:nvSpPr>
            <p:cNvPr id="19492" name="Rectangle 51"/>
            <p:cNvSpPr>
              <a:spLocks noChangeArrowheads="1"/>
            </p:cNvSpPr>
            <p:nvPr/>
          </p:nvSpPr>
          <p:spPr bwMode="auto">
            <a:xfrm>
              <a:off x="1120" y="1449"/>
              <a:ext cx="543"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200" b="1" i="0"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22</a:t>
              </a:r>
              <a:r>
                <a:rPr kumimoji="0" lang="en-US" altLang="en-US" sz="2200" b="1" i="0" u="none" strike="noStrike" kern="1200" cap="none" spc="0" normalizeH="0" baseline="0" noProof="0">
                  <a:ln>
                    <a:noFill/>
                  </a:ln>
                  <a:solidFill>
                    <a:srgbClr val="FF0000"/>
                  </a:solidFill>
                  <a:effectLst/>
                  <a:uLnTx/>
                  <a:uFillTx/>
                  <a:latin typeface="Times New Roman" panose="02020603050405020304" pitchFamily="18" charset="0"/>
                  <a:ea typeface="+mn-ea"/>
                  <a:cs typeface="Times New Roman" panose="02020603050405020304" pitchFamily="18" charset="0"/>
                </a:rPr>
                <a:t>·6</a:t>
              </a:r>
              <a:r>
                <a:rPr kumimoji="0" lang="en-GB" altLang="en-US" sz="2200" b="1" i="0" u="none" strike="noStrike" kern="1200" cap="none" spc="0" normalizeH="0" baseline="0" noProof="0">
                  <a:ln>
                    <a:noFill/>
                  </a:ln>
                  <a:solidFill>
                    <a:srgbClr val="FF0000"/>
                  </a:solidFill>
                  <a:effectLst/>
                  <a:uLnTx/>
                  <a:uFillTx/>
                  <a:latin typeface="Times New Roman" panose="02020603050405020304" pitchFamily="18" charset="0"/>
                  <a:ea typeface="+mn-ea"/>
                  <a:cs typeface="+mn-cs"/>
                  <a:sym typeface="Symbol" panose="05050102010706020507" pitchFamily="18" charset="2"/>
                </a:rPr>
                <a:t></a:t>
              </a:r>
            </a:p>
          </p:txBody>
        </p:sp>
        <p:sp>
          <p:nvSpPr>
            <p:cNvPr id="19493" name="Rectangle 52"/>
            <p:cNvSpPr>
              <a:spLocks noChangeArrowheads="1"/>
            </p:cNvSpPr>
            <p:nvPr/>
          </p:nvSpPr>
          <p:spPr bwMode="auto">
            <a:xfrm>
              <a:off x="1781" y="845"/>
              <a:ext cx="31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13</a:t>
              </a:r>
              <a:endParaRPr kumimoji="0" lang="en-GB" altLang="en-US" sz="2400" b="1" i="0" u="none" strike="noStrike" kern="1200" cap="none" spc="0" normalizeH="0" baseline="0" noProof="0">
                <a:ln>
                  <a:noFill/>
                </a:ln>
                <a:solidFill>
                  <a:srgbClr val="FF0000"/>
                </a:solidFill>
                <a:effectLst/>
                <a:uLnTx/>
                <a:uFillTx/>
                <a:latin typeface="Times New Roman" panose="02020603050405020304" pitchFamily="18" charset="0"/>
                <a:ea typeface="+mn-ea"/>
                <a:cs typeface="+mn-cs"/>
                <a:sym typeface="Symbol" panose="05050102010706020507" pitchFamily="18" charset="2"/>
              </a:endParaRPr>
            </a:p>
          </p:txBody>
        </p:sp>
        <p:sp>
          <p:nvSpPr>
            <p:cNvPr id="19494" name="Arc 53"/>
            <p:cNvSpPr>
              <a:spLocks/>
            </p:cNvSpPr>
            <p:nvPr/>
          </p:nvSpPr>
          <p:spPr bwMode="auto">
            <a:xfrm>
              <a:off x="1540" y="1302"/>
              <a:ext cx="173" cy="100"/>
            </a:xfrm>
            <a:custGeom>
              <a:avLst/>
              <a:gdLst>
                <a:gd name="T0" fmla="*/ 0 w 21554"/>
                <a:gd name="T1" fmla="*/ 0 h 12758"/>
                <a:gd name="T2" fmla="*/ 0 w 21554"/>
                <a:gd name="T3" fmla="*/ 0 h 12758"/>
                <a:gd name="T4" fmla="*/ 0 w 21554"/>
                <a:gd name="T5" fmla="*/ 0 h 12758"/>
                <a:gd name="T6" fmla="*/ 0 60000 65536"/>
                <a:gd name="T7" fmla="*/ 0 60000 65536"/>
                <a:gd name="T8" fmla="*/ 0 60000 65536"/>
                <a:gd name="T9" fmla="*/ 0 w 21554"/>
                <a:gd name="T10" fmla="*/ 0 h 12758"/>
                <a:gd name="T11" fmla="*/ 21554 w 21554"/>
                <a:gd name="T12" fmla="*/ 12758 h 12758"/>
              </a:gdLst>
              <a:ahLst/>
              <a:cxnLst>
                <a:cxn ang="T6">
                  <a:pos x="T0" y="T1"/>
                </a:cxn>
                <a:cxn ang="T7">
                  <a:pos x="T2" y="T3"/>
                </a:cxn>
                <a:cxn ang="T8">
                  <a:pos x="T4" y="T5"/>
                </a:cxn>
              </a:cxnLst>
              <a:rect l="T9" t="T10" r="T11" b="T12"/>
              <a:pathLst>
                <a:path w="21554" h="12758" fill="none" extrusionOk="0">
                  <a:moveTo>
                    <a:pt x="17429" y="-1"/>
                  </a:moveTo>
                  <a:cubicBezTo>
                    <a:pt x="19854" y="3313"/>
                    <a:pt x="21285" y="7249"/>
                    <a:pt x="21553" y="11347"/>
                  </a:cubicBezTo>
                </a:path>
                <a:path w="21554" h="12758" stroke="0" extrusionOk="0">
                  <a:moveTo>
                    <a:pt x="17429" y="-1"/>
                  </a:moveTo>
                  <a:cubicBezTo>
                    <a:pt x="19854" y="3313"/>
                    <a:pt x="21285" y="7249"/>
                    <a:pt x="21553" y="11347"/>
                  </a:cubicBezTo>
                  <a:lnTo>
                    <a:pt x="0" y="12758"/>
                  </a:lnTo>
                  <a:lnTo>
                    <a:pt x="17429" y="-1"/>
                  </a:lnTo>
                  <a:close/>
                </a:path>
              </a:pathLst>
            </a:custGeom>
            <a:noFill/>
            <a:ln w="19050">
              <a:solidFill>
                <a:schemeClr val="fo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9495" name="Line 54"/>
            <p:cNvSpPr>
              <a:spLocks noChangeShapeType="1"/>
            </p:cNvSpPr>
            <p:nvPr/>
          </p:nvSpPr>
          <p:spPr bwMode="auto">
            <a:xfrm flipV="1">
              <a:off x="1387" y="1344"/>
              <a:ext cx="256" cy="160"/>
            </a:xfrm>
            <a:prstGeom prst="line">
              <a:avLst/>
            </a:prstGeom>
            <a:noFill/>
            <a:ln w="19050">
              <a:solidFill>
                <a:schemeClr val="folHlink"/>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9485" name="Group 56"/>
          <p:cNvGrpSpPr>
            <a:grpSpLocks/>
          </p:cNvGrpSpPr>
          <p:nvPr/>
        </p:nvGrpSpPr>
        <p:grpSpPr bwMode="auto">
          <a:xfrm rot="5400000" flipH="1">
            <a:off x="2328863" y="2084387"/>
            <a:ext cx="134938" cy="125413"/>
            <a:chOff x="1884" y="3835"/>
            <a:chExt cx="85" cy="79"/>
          </a:xfrm>
        </p:grpSpPr>
        <p:sp>
          <p:nvSpPr>
            <p:cNvPr id="19490" name="Line 57"/>
            <p:cNvSpPr>
              <a:spLocks noChangeShapeType="1"/>
            </p:cNvSpPr>
            <p:nvPr/>
          </p:nvSpPr>
          <p:spPr bwMode="auto">
            <a:xfrm>
              <a:off x="1963" y="3840"/>
              <a:ext cx="0" cy="74"/>
            </a:xfrm>
            <a:prstGeom prst="line">
              <a:avLst/>
            </a:prstGeom>
            <a:noFill/>
            <a:ln w="19050">
              <a:solidFill>
                <a:schemeClr val="tx1"/>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9491" name="Line 58"/>
            <p:cNvSpPr>
              <a:spLocks noChangeShapeType="1"/>
            </p:cNvSpPr>
            <p:nvPr/>
          </p:nvSpPr>
          <p:spPr bwMode="auto">
            <a:xfrm rot="-5400000">
              <a:off x="1927" y="3792"/>
              <a:ext cx="0" cy="85"/>
            </a:xfrm>
            <a:prstGeom prst="line">
              <a:avLst/>
            </a:prstGeom>
            <a:noFill/>
            <a:ln w="19050">
              <a:solidFill>
                <a:schemeClr val="tx1"/>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9486" name="Group 59"/>
          <p:cNvGrpSpPr>
            <a:grpSpLocks/>
          </p:cNvGrpSpPr>
          <p:nvPr/>
        </p:nvGrpSpPr>
        <p:grpSpPr bwMode="auto">
          <a:xfrm rot="-5400000">
            <a:off x="6850857" y="2302669"/>
            <a:ext cx="134937" cy="92075"/>
            <a:chOff x="1884" y="3835"/>
            <a:chExt cx="85" cy="79"/>
          </a:xfrm>
        </p:grpSpPr>
        <p:sp>
          <p:nvSpPr>
            <p:cNvPr id="19488" name="Line 60"/>
            <p:cNvSpPr>
              <a:spLocks noChangeShapeType="1"/>
            </p:cNvSpPr>
            <p:nvPr/>
          </p:nvSpPr>
          <p:spPr bwMode="auto">
            <a:xfrm>
              <a:off x="1963" y="3840"/>
              <a:ext cx="0" cy="74"/>
            </a:xfrm>
            <a:prstGeom prst="line">
              <a:avLst/>
            </a:prstGeom>
            <a:noFill/>
            <a:ln w="19050">
              <a:solidFill>
                <a:schemeClr val="tx1"/>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9489" name="Line 61"/>
            <p:cNvSpPr>
              <a:spLocks noChangeShapeType="1"/>
            </p:cNvSpPr>
            <p:nvPr/>
          </p:nvSpPr>
          <p:spPr bwMode="auto">
            <a:xfrm rot="-5400000">
              <a:off x="1927" y="3792"/>
              <a:ext cx="0" cy="85"/>
            </a:xfrm>
            <a:prstGeom prst="line">
              <a:avLst/>
            </a:prstGeom>
            <a:noFill/>
            <a:ln w="19050">
              <a:solidFill>
                <a:schemeClr val="tx1"/>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9487" name="Oval 24"/>
          <p:cNvSpPr>
            <a:spLocks noChangeArrowheads="1"/>
          </p:cNvSpPr>
          <p:nvPr/>
        </p:nvSpPr>
        <p:spPr bwMode="auto">
          <a:xfrm>
            <a:off x="2286000" y="2165350"/>
            <a:ext cx="100013" cy="120650"/>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81658646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29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7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77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78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782"/>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783"/>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1788"/>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179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1780"/>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childTnLst>
                                </p:cTn>
                              </p:par>
                              <p:par>
                                <p:cTn id="45" presetID="0" presetClass="path" presetSubtype="0" accel="50000" decel="50000" fill="hold" nodeType="withEffect">
                                  <p:stCondLst>
                                    <p:cond delay="0"/>
                                  </p:stCondLst>
                                  <p:childTnLst>
                                    <p:animMotion origin="layout" path="M -3.88889E-6 -1.85185E-6 L -0.28715 -0.02963 " pathEditMode="relative" rAng="0" ptsTypes="AA">
                                      <p:cBhvr>
                                        <p:cTn id="46" dur="2000" fill="hold"/>
                                        <p:tgtEl>
                                          <p:spTgt spid="9"/>
                                        </p:tgtEl>
                                        <p:attrNameLst>
                                          <p:attrName>ppt_x</p:attrName>
                                          <p:attrName>ppt_y</p:attrName>
                                        </p:attrNameLst>
                                      </p:cBhvr>
                                      <p:rCtr x="-14358" y="-1481"/>
                                    </p:animMotion>
                                  </p:childTnLst>
                                </p:cTn>
                              </p:par>
                            </p:childTnLst>
                          </p:cTn>
                        </p:par>
                        <p:par>
                          <p:cTn id="47" fill="hold" nodeType="afterGroup">
                            <p:stCondLst>
                              <p:cond delay="2000"/>
                            </p:stCondLst>
                            <p:childTnLst>
                              <p:par>
                                <p:cTn id="48" presetID="1" presetClass="entr" presetSubtype="0" fill="hold" nodeType="afterEffect">
                                  <p:stCondLst>
                                    <p:cond delay="0"/>
                                  </p:stCondLst>
                                  <p:childTnLst>
                                    <p:set>
                                      <p:cBhvr>
                                        <p:cTn id="49" dur="1" fill="hold">
                                          <p:stCondLst>
                                            <p:cond delay="0"/>
                                          </p:stCondLst>
                                        </p:cTn>
                                        <p:tgtEl>
                                          <p:spTgt spid="10"/>
                                        </p:tgtEl>
                                        <p:attrNameLst>
                                          <p:attrName>style.visibility</p:attrName>
                                        </p:attrNameLst>
                                      </p:cBhvr>
                                      <p:to>
                                        <p:strVal val="visible"/>
                                      </p:to>
                                    </p:set>
                                  </p:childTnLst>
                                </p:cTn>
                              </p:par>
                            </p:childTnLst>
                          </p:cTn>
                        </p:par>
                        <p:par>
                          <p:cTn id="50" fill="hold" nodeType="afterGroup">
                            <p:stCondLst>
                              <p:cond delay="2000"/>
                            </p:stCondLst>
                            <p:childTnLst>
                              <p:par>
                                <p:cTn id="51" presetID="1" presetClass="entr" presetSubtype="0" fill="hold" nodeType="afterEffect">
                                  <p:stCondLst>
                                    <p:cond delay="500"/>
                                  </p:stCondLst>
                                  <p:childTnLst>
                                    <p:set>
                                      <p:cBhvr>
                                        <p:cTn id="52" dur="1" fill="hold">
                                          <p:stCondLst>
                                            <p:cond delay="0"/>
                                          </p:stCondLst>
                                        </p:cTn>
                                        <p:tgtEl>
                                          <p:spTgt spid="317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9" grpId="0"/>
      <p:bldP spid="31778" grpId="0"/>
      <p:bldP spid="31779" grpId="0"/>
      <p:bldP spid="31781" grpId="0"/>
      <p:bldP spid="31782" grpId="0"/>
      <p:bldP spid="31783" grpId="0"/>
      <p:bldP spid="31788" grpId="0"/>
      <p:bldP spid="3179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44"/>
          <p:cNvSpPr txBox="1">
            <a:spLocks noChangeArrowheads="1"/>
          </p:cNvSpPr>
          <p:nvPr/>
        </p:nvSpPr>
        <p:spPr bwMode="auto">
          <a:xfrm>
            <a:off x="1524000" y="1117600"/>
            <a:ext cx="6096000"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06400" indent="-4064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406400" marR="0" lvl="0" indent="-406400" algn="ctr" defTabSz="914400" rtl="0" eaLnBrk="0" fontAlgn="base" latinLnBrk="0" hangingPunct="0">
              <a:lnSpc>
                <a:spcPct val="100000"/>
              </a:lnSpc>
              <a:spcBef>
                <a:spcPct val="50000"/>
              </a:spcBef>
              <a:spcAft>
                <a:spcPct val="0"/>
              </a:spcAft>
              <a:buClrTx/>
              <a:buSzTx/>
              <a:buFontTx/>
              <a:buNone/>
              <a:tabLst/>
              <a:defRPr/>
            </a:pPr>
            <a:r>
              <a:rPr kumimoji="0" lang="en-GB" altLang="en-US" sz="28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Newton’s 2</a:t>
            </a:r>
            <a:r>
              <a:rPr kumimoji="0" lang="en-GB" altLang="en-US" sz="2800" b="1" i="0" u="none" strike="noStrike" kern="1200" cap="none" spc="0" normalizeH="0" baseline="30000" noProof="0" dirty="0">
                <a:ln>
                  <a:noFill/>
                </a:ln>
                <a:solidFill>
                  <a:srgbClr val="000000"/>
                </a:solidFill>
                <a:effectLst/>
                <a:uLnTx/>
                <a:uFillTx/>
                <a:latin typeface="Comic Sans MS" panose="030F0702030302020204" pitchFamily="66" charset="0"/>
                <a:ea typeface="+mn-ea"/>
                <a:cs typeface="+mn-cs"/>
              </a:rPr>
              <a:t>nd</a:t>
            </a:r>
            <a:r>
              <a:rPr kumimoji="0" lang="en-GB" altLang="en-US" sz="28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 Law</a:t>
            </a:r>
          </a:p>
        </p:txBody>
      </p:sp>
      <p:sp>
        <p:nvSpPr>
          <p:cNvPr id="439341" name="Text Box 45"/>
          <p:cNvSpPr txBox="1">
            <a:spLocks noChangeArrowheads="1"/>
          </p:cNvSpPr>
          <p:nvPr/>
        </p:nvSpPr>
        <p:spPr bwMode="auto">
          <a:xfrm>
            <a:off x="496888" y="2239963"/>
            <a:ext cx="8148637"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This is the first of a variety of examples used to illustrate Newton’s 2</a:t>
            </a:r>
            <a:r>
              <a:rPr kumimoji="0" lang="en-GB" altLang="en-US" sz="2400" b="1" i="0" u="none" strike="noStrike" kern="1200" cap="none" spc="0" normalizeH="0" baseline="30000" noProof="0" dirty="0">
                <a:ln>
                  <a:noFill/>
                </a:ln>
                <a:solidFill>
                  <a:srgbClr val="000000"/>
                </a:solidFill>
                <a:effectLst/>
                <a:uLnTx/>
                <a:uFillTx/>
                <a:latin typeface="Comic Sans MS" panose="030F0702030302020204" pitchFamily="66" charset="0"/>
                <a:ea typeface="+mn-ea"/>
                <a:cs typeface="+mn-cs"/>
              </a:rPr>
              <a:t>nd</a:t>
            </a: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 Law.</a:t>
            </a:r>
          </a:p>
        </p:txBody>
      </p:sp>
      <p:sp>
        <p:nvSpPr>
          <p:cNvPr id="4" name="Text Box 45"/>
          <p:cNvSpPr txBox="1">
            <a:spLocks noChangeArrowheads="1"/>
          </p:cNvSpPr>
          <p:nvPr/>
        </p:nvSpPr>
        <p:spPr bwMode="auto">
          <a:xfrm>
            <a:off x="496888" y="3292386"/>
            <a:ext cx="814863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Students are always encouraged to draw careful diagrams and state methods.</a:t>
            </a:r>
          </a:p>
        </p:txBody>
      </p:sp>
    </p:spTree>
    <p:extLst>
      <p:ext uri="{BB962C8B-B14F-4D97-AF65-F5344CB8AC3E}">
        <p14:creationId xmlns:p14="http://schemas.microsoft.com/office/powerpoint/2010/main" val="418631287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93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9341"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282575" y="355600"/>
            <a:ext cx="8564563"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084263" algn="l"/>
                <a:tab pos="1800225" algn="l"/>
                <a:tab pos="2520950" algn="l"/>
              </a:tabLst>
              <a:defRPr sz="2400">
                <a:solidFill>
                  <a:schemeClr val="tx1"/>
                </a:solidFill>
                <a:latin typeface="Times New Roman" panose="02020603050405020304" pitchFamily="18" charset="0"/>
              </a:defRPr>
            </a:lvl1pPr>
            <a:lvl2pPr marL="742950" indent="-285750">
              <a:tabLst>
                <a:tab pos="1084263" algn="l"/>
                <a:tab pos="1800225" algn="l"/>
                <a:tab pos="2520950" algn="l"/>
              </a:tabLst>
              <a:defRPr sz="2400">
                <a:solidFill>
                  <a:schemeClr val="tx1"/>
                </a:solidFill>
                <a:latin typeface="Times New Roman" panose="02020603050405020304" pitchFamily="18" charset="0"/>
              </a:defRPr>
            </a:lvl2pPr>
            <a:lvl3pPr marL="1143000" indent="-228600">
              <a:tabLst>
                <a:tab pos="1084263" algn="l"/>
                <a:tab pos="1800225" algn="l"/>
                <a:tab pos="2520950" algn="l"/>
              </a:tabLst>
              <a:defRPr sz="2400">
                <a:solidFill>
                  <a:schemeClr val="tx1"/>
                </a:solidFill>
                <a:latin typeface="Times New Roman" panose="02020603050405020304" pitchFamily="18" charset="0"/>
              </a:defRPr>
            </a:lvl3pPr>
            <a:lvl4pPr marL="1600200" indent="-228600">
              <a:tabLst>
                <a:tab pos="1084263" algn="l"/>
                <a:tab pos="1800225" algn="l"/>
                <a:tab pos="2520950" algn="l"/>
              </a:tabLst>
              <a:defRPr sz="2400">
                <a:solidFill>
                  <a:schemeClr val="tx1"/>
                </a:solidFill>
                <a:latin typeface="Times New Roman" panose="02020603050405020304" pitchFamily="18" charset="0"/>
              </a:defRPr>
            </a:lvl4pPr>
            <a:lvl5pPr marL="2057400" indent="-228600">
              <a:tabLst>
                <a:tab pos="1084263"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1084263"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e.g.1	A pebble of mass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0</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·2</a:t>
            </a:r>
            <a:r>
              <a:rPr kumimoji="0" lang="en-US" altLang="en-US" sz="24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r>
              <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rPr>
              <a:t>kg is dropped from the top of a cliff.  Find the acceleration of the pebble as it falls, assuming that the pebble falls in a straight line and there is a constant resistance of</a:t>
            </a:r>
            <a:r>
              <a:rPr kumimoji="0" lang="en-US" altLang="en-US" sz="24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0·06 </a:t>
            </a:r>
            <a:r>
              <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rPr>
              <a:t>newtons.</a:t>
            </a:r>
          </a:p>
        </p:txBody>
      </p:sp>
      <p:grpSp>
        <p:nvGrpSpPr>
          <p:cNvPr id="2" name="Group 4"/>
          <p:cNvGrpSpPr>
            <a:grpSpLocks/>
          </p:cNvGrpSpPr>
          <p:nvPr/>
        </p:nvGrpSpPr>
        <p:grpSpPr bwMode="auto">
          <a:xfrm>
            <a:off x="6813550" y="2065338"/>
            <a:ext cx="2127250" cy="1720850"/>
            <a:chOff x="4288" y="2068"/>
            <a:chExt cx="1340" cy="1084"/>
          </a:xfrm>
        </p:grpSpPr>
        <p:sp>
          <p:nvSpPr>
            <p:cNvPr id="35851" name="Rectangle 5"/>
            <p:cNvSpPr>
              <a:spLocks noChangeArrowheads="1"/>
            </p:cNvSpPr>
            <p:nvPr/>
          </p:nvSpPr>
          <p:spPr bwMode="auto">
            <a:xfrm>
              <a:off x="4288" y="2068"/>
              <a:ext cx="1340" cy="1084"/>
            </a:xfrm>
            <a:prstGeom prst="rect">
              <a:avLst/>
            </a:prstGeom>
            <a:solidFill>
              <a:srgbClr val="FFFFFF"/>
            </a:solidFill>
            <a:ln w="25400">
              <a:solidFill>
                <a:schemeClr val="hlink"/>
              </a:solidFill>
              <a:miter lim="800000"/>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5852" name="Oval 6"/>
            <p:cNvSpPr>
              <a:spLocks noChangeArrowheads="1"/>
            </p:cNvSpPr>
            <p:nvPr/>
          </p:nvSpPr>
          <p:spPr bwMode="auto">
            <a:xfrm>
              <a:off x="4736" y="2532"/>
              <a:ext cx="56" cy="56"/>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5853" name="Rectangle 7"/>
            <p:cNvSpPr>
              <a:spLocks noChangeArrowheads="1"/>
            </p:cNvSpPr>
            <p:nvPr/>
          </p:nvSpPr>
          <p:spPr bwMode="auto">
            <a:xfrm>
              <a:off x="4815" y="2423"/>
              <a:ext cx="76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000" b="1" i="1" u="none" strike="noStrike" kern="1200" cap="none" spc="0" normalizeH="0" baseline="0" noProof="0">
                  <a:ln>
                    <a:noFill/>
                  </a:ln>
                  <a:solidFill>
                    <a:srgbClr val="000000"/>
                  </a:solidFill>
                  <a:effectLst/>
                  <a:uLnTx/>
                  <a:uFillTx/>
                  <a:latin typeface="Arial" panose="020B0604020202020204" pitchFamily="34" charset="0"/>
                  <a:ea typeface="+mn-ea"/>
                  <a:cs typeface="+mn-cs"/>
                </a:rPr>
                <a:t>particle</a:t>
              </a:r>
              <a:endParaRPr kumimoji="0" lang="en-GB" altLang="en-US" sz="2000" b="1" i="1" u="none" strike="noStrike" kern="1200" cap="none" spc="0" normalizeH="0" baseline="0" noProof="0">
                <a:ln>
                  <a:noFill/>
                </a:ln>
                <a:solidFill>
                  <a:srgbClr val="000000"/>
                </a:solidFill>
                <a:effectLst/>
                <a:uLnTx/>
                <a:uFillTx/>
                <a:latin typeface="Arial" panose="020B0604020202020204" pitchFamily="34" charset="0"/>
                <a:ea typeface="+mn-ea"/>
                <a:cs typeface="+mn-cs"/>
                <a:sym typeface="Symbol" panose="05050102010706020507" pitchFamily="18" charset="2"/>
              </a:endParaRPr>
            </a:p>
          </p:txBody>
        </p:sp>
      </p:grpSp>
      <p:grpSp>
        <p:nvGrpSpPr>
          <p:cNvPr id="3" name="Group 8"/>
          <p:cNvGrpSpPr>
            <a:grpSpLocks/>
          </p:cNvGrpSpPr>
          <p:nvPr/>
        </p:nvGrpSpPr>
        <p:grpSpPr bwMode="auto">
          <a:xfrm>
            <a:off x="7510463" y="2857500"/>
            <a:ext cx="133350" cy="838200"/>
            <a:chOff x="4146" y="1400"/>
            <a:chExt cx="84" cy="528"/>
          </a:xfrm>
        </p:grpSpPr>
        <p:sp>
          <p:nvSpPr>
            <p:cNvPr id="35849" name="Line 9"/>
            <p:cNvSpPr>
              <a:spLocks noChangeShapeType="1"/>
            </p:cNvSpPr>
            <p:nvPr/>
          </p:nvSpPr>
          <p:spPr bwMode="auto">
            <a:xfrm rot="5400000" flipV="1">
              <a:off x="3920" y="1663"/>
              <a:ext cx="528" cy="1"/>
            </a:xfrm>
            <a:prstGeom prst="line">
              <a:avLst/>
            </a:prstGeom>
            <a:noFill/>
            <a:ln w="25400">
              <a:solidFill>
                <a:schemeClr val="accent2"/>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5850" name="Line 10"/>
            <p:cNvSpPr>
              <a:spLocks noChangeShapeType="1"/>
            </p:cNvSpPr>
            <p:nvPr/>
          </p:nvSpPr>
          <p:spPr bwMode="auto">
            <a:xfrm flipV="1">
              <a:off x="4146" y="1834"/>
              <a:ext cx="84" cy="1"/>
            </a:xfrm>
            <a:prstGeom prst="line">
              <a:avLst/>
            </a:prstGeom>
            <a:noFill/>
            <a:ln w="25400">
              <a:solidFill>
                <a:schemeClr val="accent2"/>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grpSp>
      <p:sp>
        <p:nvSpPr>
          <p:cNvPr id="442379" name="Rectangle 11"/>
          <p:cNvSpPr>
            <a:spLocks noChangeArrowheads="1"/>
          </p:cNvSpPr>
          <p:nvPr/>
        </p:nvSpPr>
        <p:spPr bwMode="auto">
          <a:xfrm>
            <a:off x="7616825" y="3365500"/>
            <a:ext cx="57308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W</a:t>
            </a:r>
            <a:endPar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sym typeface="Symbol" panose="05050102010706020507" pitchFamily="18" charset="2"/>
            </a:endParaRPr>
          </a:p>
        </p:txBody>
      </p:sp>
      <p:sp>
        <p:nvSpPr>
          <p:cNvPr id="442386" name="Rectangle 18"/>
          <p:cNvSpPr>
            <a:spLocks noChangeArrowheads="1"/>
          </p:cNvSpPr>
          <p:nvPr/>
        </p:nvSpPr>
        <p:spPr bwMode="auto">
          <a:xfrm>
            <a:off x="7632700" y="3316288"/>
            <a:ext cx="91122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0</a:t>
            </a:r>
            <a:r>
              <a:rPr kumimoji="0" lang="en-US"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Times New Roman" panose="02020603050405020304" pitchFamily="18" charset="0"/>
              </a:rPr>
              <a:t>·2</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sym typeface="Symbol" panose="05050102010706020507" pitchFamily="18" charset="2"/>
            </a:endParaRPr>
          </a:p>
        </p:txBody>
      </p:sp>
      <p:sp>
        <p:nvSpPr>
          <p:cNvPr id="442387" name="Rectangle 19"/>
          <p:cNvSpPr>
            <a:spLocks noChangeArrowheads="1"/>
          </p:cNvSpPr>
          <p:nvPr/>
        </p:nvSpPr>
        <p:spPr bwMode="auto">
          <a:xfrm>
            <a:off x="1673225" y="2608263"/>
            <a:ext cx="4879975" cy="1641475"/>
          </a:xfrm>
          <a:prstGeom prst="rect">
            <a:avLst/>
          </a:prstGeom>
          <a:solidFill>
            <a:schemeClr val="accent1"/>
          </a:solidFill>
          <a:ln w="25400">
            <a:solidFill>
              <a:schemeClr val="accent2"/>
            </a:solidFill>
            <a:miter lim="800000"/>
            <a:headEnd/>
            <a:tailEnd/>
          </a:ln>
        </p:spPr>
        <p:txBody>
          <a:bodyPr anchor="ctr">
            <a:spAutoFit/>
          </a:bodyPr>
          <a:lstStyle>
            <a:lvl1pPr>
              <a:tabLst>
                <a:tab pos="1084263" algn="l"/>
                <a:tab pos="1800225" algn="l"/>
                <a:tab pos="2520950" algn="l"/>
              </a:tabLst>
              <a:defRPr sz="2400">
                <a:solidFill>
                  <a:schemeClr val="tx1"/>
                </a:solidFill>
                <a:latin typeface="Times New Roman" panose="02020603050405020304" pitchFamily="18" charset="0"/>
              </a:defRPr>
            </a:lvl1pPr>
            <a:lvl2pPr marL="742950" indent="-285750">
              <a:tabLst>
                <a:tab pos="1084263" algn="l"/>
                <a:tab pos="1800225" algn="l"/>
                <a:tab pos="2520950" algn="l"/>
              </a:tabLst>
              <a:defRPr sz="2400">
                <a:solidFill>
                  <a:schemeClr val="tx1"/>
                </a:solidFill>
                <a:latin typeface="Times New Roman" panose="02020603050405020304" pitchFamily="18" charset="0"/>
              </a:defRPr>
            </a:lvl2pPr>
            <a:lvl3pPr marL="1143000" indent="-228600">
              <a:tabLst>
                <a:tab pos="1084263" algn="l"/>
                <a:tab pos="1800225" algn="l"/>
                <a:tab pos="2520950" algn="l"/>
              </a:tabLst>
              <a:defRPr sz="2400">
                <a:solidFill>
                  <a:schemeClr val="tx1"/>
                </a:solidFill>
                <a:latin typeface="Times New Roman" panose="02020603050405020304" pitchFamily="18" charset="0"/>
              </a:defRPr>
            </a:lvl3pPr>
            <a:lvl4pPr marL="1600200" indent="-228600">
              <a:tabLst>
                <a:tab pos="1084263" algn="l"/>
                <a:tab pos="1800225" algn="l"/>
                <a:tab pos="2520950" algn="l"/>
              </a:tabLst>
              <a:defRPr sz="2400">
                <a:solidFill>
                  <a:schemeClr val="tx1"/>
                </a:solidFill>
                <a:latin typeface="Times New Roman" panose="02020603050405020304" pitchFamily="18" charset="0"/>
              </a:defRPr>
            </a:lvl4pPr>
            <a:lvl5pPr marL="2057400" indent="-228600">
              <a:tabLst>
                <a:tab pos="1084263"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1084263" algn="l"/>
                <a:tab pos="1800225" algn="l"/>
                <a:tab pos="2520950" algn="l"/>
              </a:tabLst>
              <a:defRPr/>
            </a:pP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Tip: When we are given mass rather than weight, it’s a good idea to use </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W</a:t>
            </a: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 = </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mg</a:t>
            </a: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 to replace </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W</a:t>
            </a: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 on the diagram.</a:t>
            </a:r>
            <a:endParaRPr kumimoji="0" lang="en-US" altLang="en-US" sz="2400" b="1" i="0" u="none" strike="noStrike" kern="1200" cap="none" spc="0" normalizeH="0" baseline="0" noProof="0">
              <a:ln>
                <a:noFill/>
              </a:ln>
              <a:solidFill>
                <a:srgbClr val="0000FF"/>
              </a:solidFill>
              <a:effectLst/>
              <a:uLnTx/>
              <a:uFillTx/>
              <a:latin typeface="Times New Roman" panose="02020603050405020304" pitchFamily="18" charset="0"/>
              <a:ea typeface="+mn-ea"/>
              <a:cs typeface="Times New Roman" panose="02020603050405020304" pitchFamily="18" charset="0"/>
            </a:endParaRPr>
          </a:p>
        </p:txBody>
      </p:sp>
      <p:sp>
        <p:nvSpPr>
          <p:cNvPr id="442399" name="Rectangle 31"/>
          <p:cNvSpPr>
            <a:spLocks noChangeArrowheads="1"/>
          </p:cNvSpPr>
          <p:nvPr/>
        </p:nvSpPr>
        <p:spPr bwMode="auto">
          <a:xfrm>
            <a:off x="361950" y="2001838"/>
            <a:ext cx="16621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Solution: </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Tree>
    <p:extLst>
      <p:ext uri="{BB962C8B-B14F-4D97-AF65-F5344CB8AC3E}">
        <p14:creationId xmlns:p14="http://schemas.microsoft.com/office/powerpoint/2010/main" val="244416261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239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1000"/>
                                        <p:tgtEl>
                                          <p:spTgt spid="3"/>
                                        </p:tgtEl>
                                      </p:cBhvr>
                                    </p:animEffect>
                                  </p:childTnLst>
                                </p:cTn>
                              </p:par>
                            </p:childTnLst>
                          </p:cTn>
                        </p:par>
                        <p:par>
                          <p:cTn id="16" fill="hold" nodeType="afterGroup">
                            <p:stCondLst>
                              <p:cond delay="1000"/>
                            </p:stCondLst>
                            <p:childTnLst>
                              <p:par>
                                <p:cTn id="17" presetID="1" presetClass="entr" presetSubtype="0" fill="hold" grpId="0" nodeType="afterEffect">
                                  <p:stCondLst>
                                    <p:cond delay="500"/>
                                  </p:stCondLst>
                                  <p:childTnLst>
                                    <p:set>
                                      <p:cBhvr>
                                        <p:cTn id="18" dur="1" fill="hold">
                                          <p:stCondLst>
                                            <p:cond delay="0"/>
                                          </p:stCondLst>
                                        </p:cTn>
                                        <p:tgtEl>
                                          <p:spTgt spid="442379"/>
                                        </p:tgtEl>
                                        <p:attrNameLst>
                                          <p:attrName>style.visibility</p:attrName>
                                        </p:attrNameLst>
                                      </p:cBhvr>
                                      <p:to>
                                        <p:strVal val="visible"/>
                                      </p:to>
                                    </p:set>
                                  </p:childTnLst>
                                </p:cTn>
                              </p:par>
                            </p:childTnLst>
                          </p:cTn>
                        </p:par>
                        <p:par>
                          <p:cTn id="19" fill="hold" nodeType="afterGroup">
                            <p:stCondLst>
                              <p:cond delay="1500"/>
                            </p:stCondLst>
                            <p:childTnLst>
                              <p:par>
                                <p:cTn id="20" presetID="1" presetClass="entr" presetSubtype="0" fill="hold" grpId="0" nodeType="afterEffect">
                                  <p:stCondLst>
                                    <p:cond delay="500"/>
                                  </p:stCondLst>
                                  <p:childTnLst>
                                    <p:set>
                                      <p:cBhvr>
                                        <p:cTn id="21" dur="1" fill="hold">
                                          <p:stCondLst>
                                            <p:cond delay="0"/>
                                          </p:stCondLst>
                                        </p:cTn>
                                        <p:tgtEl>
                                          <p:spTgt spid="442387"/>
                                        </p:tgtEl>
                                        <p:attrNameLst>
                                          <p:attrName>style.visibility</p:attrName>
                                        </p:attrNameLst>
                                      </p:cBhvr>
                                      <p:to>
                                        <p:strVal val="visible"/>
                                      </p:to>
                                    </p:set>
                                  </p:childTnLst>
                                  <p:subTnLst>
                                    <p:set>
                                      <p:cBhvr override="childStyle">
                                        <p:cTn dur="1" fill="hold" display="0" masterRel="nextClick" afterEffect="1"/>
                                        <p:tgtEl>
                                          <p:spTgt spid="442387"/>
                                        </p:tgtEl>
                                        <p:attrNameLst>
                                          <p:attrName>style.visibility</p:attrName>
                                        </p:attrNameLst>
                                      </p:cBhvr>
                                      <p:to>
                                        <p:strVal val="hidden"/>
                                      </p:to>
                                    </p:set>
                                  </p:sub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xit" presetSubtype="0" fill="hold" grpId="1" nodeType="clickEffect">
                                  <p:stCondLst>
                                    <p:cond delay="0"/>
                                  </p:stCondLst>
                                  <p:childTnLst>
                                    <p:animEffect transition="out" filter="fade">
                                      <p:cBhvr>
                                        <p:cTn id="25" dur="1000"/>
                                        <p:tgtEl>
                                          <p:spTgt spid="442379"/>
                                        </p:tgtEl>
                                      </p:cBhvr>
                                    </p:animEffect>
                                    <p:set>
                                      <p:cBhvr>
                                        <p:cTn id="26" dur="1" fill="hold">
                                          <p:stCondLst>
                                            <p:cond delay="999"/>
                                          </p:stCondLst>
                                        </p:cTn>
                                        <p:tgtEl>
                                          <p:spTgt spid="442379"/>
                                        </p:tgtEl>
                                        <p:attrNameLst>
                                          <p:attrName>style.visibility</p:attrName>
                                        </p:attrNameLst>
                                      </p:cBhvr>
                                      <p:to>
                                        <p:strVal val="hidden"/>
                                      </p:to>
                                    </p:set>
                                  </p:childTnLst>
                                </p:cTn>
                              </p:par>
                            </p:childTnLst>
                          </p:cTn>
                        </p:par>
                        <p:par>
                          <p:cTn id="27" fill="hold" nodeType="afterGroup">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442386"/>
                                        </p:tgtEl>
                                        <p:attrNameLst>
                                          <p:attrName>style.visibility</p:attrName>
                                        </p:attrNameLst>
                                      </p:cBhvr>
                                      <p:to>
                                        <p:strVal val="visible"/>
                                      </p:to>
                                    </p:set>
                                    <p:animEffect transition="in" filter="fade">
                                      <p:cBhvr>
                                        <p:cTn id="30" dur="1000"/>
                                        <p:tgtEl>
                                          <p:spTgt spid="442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2379" grpId="0"/>
      <p:bldP spid="442379" grpId="1"/>
      <p:bldP spid="442386" grpId="0"/>
      <p:bldP spid="442387" grpId="0" animBg="1"/>
      <p:bldP spid="44239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282575" y="355600"/>
            <a:ext cx="8564563"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084263" algn="l"/>
                <a:tab pos="1800225" algn="l"/>
                <a:tab pos="2520950" algn="l"/>
              </a:tabLst>
              <a:defRPr sz="2400">
                <a:solidFill>
                  <a:schemeClr val="tx1"/>
                </a:solidFill>
                <a:latin typeface="Times New Roman" panose="02020603050405020304" pitchFamily="18" charset="0"/>
              </a:defRPr>
            </a:lvl1pPr>
            <a:lvl2pPr marL="742950" indent="-285750">
              <a:tabLst>
                <a:tab pos="1084263" algn="l"/>
                <a:tab pos="1800225" algn="l"/>
                <a:tab pos="2520950" algn="l"/>
              </a:tabLst>
              <a:defRPr sz="2400">
                <a:solidFill>
                  <a:schemeClr val="tx1"/>
                </a:solidFill>
                <a:latin typeface="Times New Roman" panose="02020603050405020304" pitchFamily="18" charset="0"/>
              </a:defRPr>
            </a:lvl2pPr>
            <a:lvl3pPr marL="1143000" indent="-228600">
              <a:tabLst>
                <a:tab pos="1084263" algn="l"/>
                <a:tab pos="1800225" algn="l"/>
                <a:tab pos="2520950" algn="l"/>
              </a:tabLst>
              <a:defRPr sz="2400">
                <a:solidFill>
                  <a:schemeClr val="tx1"/>
                </a:solidFill>
                <a:latin typeface="Times New Roman" panose="02020603050405020304" pitchFamily="18" charset="0"/>
              </a:defRPr>
            </a:lvl3pPr>
            <a:lvl4pPr marL="1600200" indent="-228600">
              <a:tabLst>
                <a:tab pos="1084263" algn="l"/>
                <a:tab pos="1800225" algn="l"/>
                <a:tab pos="2520950" algn="l"/>
              </a:tabLst>
              <a:defRPr sz="2400">
                <a:solidFill>
                  <a:schemeClr val="tx1"/>
                </a:solidFill>
                <a:latin typeface="Times New Roman" panose="02020603050405020304" pitchFamily="18" charset="0"/>
              </a:defRPr>
            </a:lvl4pPr>
            <a:lvl5pPr marL="2057400" indent="-228600">
              <a:tabLst>
                <a:tab pos="1084263"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1084263"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e.g.1	A pebble of mass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0</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·2</a:t>
            </a:r>
            <a:r>
              <a:rPr kumimoji="0" lang="en-US" altLang="en-US" sz="24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r>
              <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rPr>
              <a:t>kg is dropped from the top of a cliff.  Find the acceleration of the pebble as it falls, assuming that the pebble falls in a straight line and there is a constant resistance of</a:t>
            </a:r>
            <a:r>
              <a:rPr kumimoji="0" lang="en-US" altLang="en-US" sz="24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0·06 </a:t>
            </a:r>
            <a:r>
              <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rPr>
              <a:t>newtons.</a:t>
            </a:r>
          </a:p>
        </p:txBody>
      </p:sp>
      <p:grpSp>
        <p:nvGrpSpPr>
          <p:cNvPr id="36867" name="Group 3"/>
          <p:cNvGrpSpPr>
            <a:grpSpLocks/>
          </p:cNvGrpSpPr>
          <p:nvPr/>
        </p:nvGrpSpPr>
        <p:grpSpPr bwMode="auto">
          <a:xfrm>
            <a:off x="6813550" y="2065338"/>
            <a:ext cx="2127250" cy="1720850"/>
            <a:chOff x="4288" y="2068"/>
            <a:chExt cx="1340" cy="1084"/>
          </a:xfrm>
        </p:grpSpPr>
        <p:sp>
          <p:nvSpPr>
            <p:cNvPr id="36882" name="Rectangle 4"/>
            <p:cNvSpPr>
              <a:spLocks noChangeArrowheads="1"/>
            </p:cNvSpPr>
            <p:nvPr/>
          </p:nvSpPr>
          <p:spPr bwMode="auto">
            <a:xfrm>
              <a:off x="4288" y="2068"/>
              <a:ext cx="1340" cy="1084"/>
            </a:xfrm>
            <a:prstGeom prst="rect">
              <a:avLst/>
            </a:prstGeom>
            <a:solidFill>
              <a:srgbClr val="FFFFFF"/>
            </a:solidFill>
            <a:ln w="25400">
              <a:solidFill>
                <a:schemeClr val="hlink"/>
              </a:solidFill>
              <a:miter lim="800000"/>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6883" name="Oval 5"/>
            <p:cNvSpPr>
              <a:spLocks noChangeArrowheads="1"/>
            </p:cNvSpPr>
            <p:nvPr/>
          </p:nvSpPr>
          <p:spPr bwMode="auto">
            <a:xfrm>
              <a:off x="4736" y="2532"/>
              <a:ext cx="56" cy="56"/>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6884" name="Rectangle 6"/>
            <p:cNvSpPr>
              <a:spLocks noChangeArrowheads="1"/>
            </p:cNvSpPr>
            <p:nvPr/>
          </p:nvSpPr>
          <p:spPr bwMode="auto">
            <a:xfrm>
              <a:off x="4815" y="2423"/>
              <a:ext cx="76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000" b="1" i="1" u="none" strike="noStrike" kern="1200" cap="none" spc="0" normalizeH="0" baseline="0" noProof="0">
                  <a:ln>
                    <a:noFill/>
                  </a:ln>
                  <a:solidFill>
                    <a:srgbClr val="000000"/>
                  </a:solidFill>
                  <a:effectLst/>
                  <a:uLnTx/>
                  <a:uFillTx/>
                  <a:latin typeface="Arial" panose="020B0604020202020204" pitchFamily="34" charset="0"/>
                  <a:ea typeface="+mn-ea"/>
                  <a:cs typeface="+mn-cs"/>
                </a:rPr>
                <a:t>particle</a:t>
              </a:r>
              <a:endParaRPr kumimoji="0" lang="en-GB" altLang="en-US" sz="2000" b="1" i="1" u="none" strike="noStrike" kern="1200" cap="none" spc="0" normalizeH="0" baseline="0" noProof="0">
                <a:ln>
                  <a:noFill/>
                </a:ln>
                <a:solidFill>
                  <a:srgbClr val="000000"/>
                </a:solidFill>
                <a:effectLst/>
                <a:uLnTx/>
                <a:uFillTx/>
                <a:latin typeface="Arial" panose="020B0604020202020204" pitchFamily="34" charset="0"/>
                <a:ea typeface="+mn-ea"/>
                <a:cs typeface="+mn-cs"/>
                <a:sym typeface="Symbol" panose="05050102010706020507" pitchFamily="18" charset="2"/>
              </a:endParaRPr>
            </a:p>
          </p:txBody>
        </p:sp>
      </p:grpSp>
      <p:grpSp>
        <p:nvGrpSpPr>
          <p:cNvPr id="36868" name="Group 7"/>
          <p:cNvGrpSpPr>
            <a:grpSpLocks/>
          </p:cNvGrpSpPr>
          <p:nvPr/>
        </p:nvGrpSpPr>
        <p:grpSpPr bwMode="auto">
          <a:xfrm>
            <a:off x="7510463" y="2857500"/>
            <a:ext cx="133350" cy="838200"/>
            <a:chOff x="4146" y="1400"/>
            <a:chExt cx="84" cy="528"/>
          </a:xfrm>
        </p:grpSpPr>
        <p:sp>
          <p:nvSpPr>
            <p:cNvPr id="36880" name="Line 8"/>
            <p:cNvSpPr>
              <a:spLocks noChangeShapeType="1"/>
            </p:cNvSpPr>
            <p:nvPr/>
          </p:nvSpPr>
          <p:spPr bwMode="auto">
            <a:xfrm rot="5400000" flipV="1">
              <a:off x="3920" y="1663"/>
              <a:ext cx="528" cy="1"/>
            </a:xfrm>
            <a:prstGeom prst="line">
              <a:avLst/>
            </a:prstGeom>
            <a:noFill/>
            <a:ln w="25400">
              <a:solidFill>
                <a:schemeClr val="accent2"/>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6881" name="Line 9"/>
            <p:cNvSpPr>
              <a:spLocks noChangeShapeType="1"/>
            </p:cNvSpPr>
            <p:nvPr/>
          </p:nvSpPr>
          <p:spPr bwMode="auto">
            <a:xfrm flipV="1">
              <a:off x="4146" y="1834"/>
              <a:ext cx="84" cy="1"/>
            </a:xfrm>
            <a:prstGeom prst="line">
              <a:avLst/>
            </a:prstGeom>
            <a:noFill/>
            <a:ln w="25400">
              <a:solidFill>
                <a:schemeClr val="accent2"/>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grpSp>
      <p:grpSp>
        <p:nvGrpSpPr>
          <p:cNvPr id="4" name="Group 11"/>
          <p:cNvGrpSpPr>
            <a:grpSpLocks/>
          </p:cNvGrpSpPr>
          <p:nvPr/>
        </p:nvGrpSpPr>
        <p:grpSpPr bwMode="auto">
          <a:xfrm>
            <a:off x="7281863" y="2552700"/>
            <a:ext cx="1587" cy="838200"/>
            <a:chOff x="1750" y="1451"/>
            <a:chExt cx="1" cy="528"/>
          </a:xfrm>
        </p:grpSpPr>
        <p:sp>
          <p:nvSpPr>
            <p:cNvPr id="36878" name="Line 12"/>
            <p:cNvSpPr>
              <a:spLocks noChangeShapeType="1"/>
            </p:cNvSpPr>
            <p:nvPr/>
          </p:nvSpPr>
          <p:spPr bwMode="auto">
            <a:xfrm rot="5400000" flipV="1">
              <a:off x="1487" y="1714"/>
              <a:ext cx="528" cy="1"/>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6879" name="Line 13"/>
            <p:cNvSpPr>
              <a:spLocks noChangeShapeType="1"/>
            </p:cNvSpPr>
            <p:nvPr/>
          </p:nvSpPr>
          <p:spPr bwMode="auto">
            <a:xfrm rot="5400000" flipV="1">
              <a:off x="1519" y="1682"/>
              <a:ext cx="464" cy="1"/>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grpSp>
      <p:sp>
        <p:nvSpPr>
          <p:cNvPr id="445454" name="Rectangle 14"/>
          <p:cNvSpPr>
            <a:spLocks noChangeArrowheads="1"/>
          </p:cNvSpPr>
          <p:nvPr/>
        </p:nvSpPr>
        <p:spPr bwMode="auto">
          <a:xfrm>
            <a:off x="6905625" y="2603500"/>
            <a:ext cx="3889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a</a:t>
            </a:r>
            <a:endPar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sym typeface="Symbol" panose="05050102010706020507" pitchFamily="18" charset="2"/>
            </a:endParaRPr>
          </a:p>
        </p:txBody>
      </p:sp>
      <p:sp>
        <p:nvSpPr>
          <p:cNvPr id="445455" name="Rectangle 15"/>
          <p:cNvSpPr>
            <a:spLocks noChangeArrowheads="1"/>
          </p:cNvSpPr>
          <p:nvPr/>
        </p:nvSpPr>
        <p:spPr bwMode="auto">
          <a:xfrm>
            <a:off x="7599363" y="2062163"/>
            <a:ext cx="94773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0</a:t>
            </a:r>
            <a:r>
              <a:rPr kumimoji="0" lang="en-US"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Times New Roman" panose="02020603050405020304" pitchFamily="18" charset="0"/>
              </a:rPr>
              <a:t>·06</a:t>
            </a:r>
            <a:endParaRPr kumimoji="0" lang="en-US"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endParaRPr>
          </a:p>
        </p:txBody>
      </p:sp>
      <p:sp>
        <p:nvSpPr>
          <p:cNvPr id="36872" name="Rectangle 17"/>
          <p:cNvSpPr>
            <a:spLocks noChangeArrowheads="1"/>
          </p:cNvSpPr>
          <p:nvPr/>
        </p:nvSpPr>
        <p:spPr bwMode="auto">
          <a:xfrm>
            <a:off x="7632700" y="3316288"/>
            <a:ext cx="91122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0</a:t>
            </a:r>
            <a:r>
              <a:rPr kumimoji="0" lang="en-US"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Times New Roman" panose="02020603050405020304" pitchFamily="18" charset="0"/>
              </a:rPr>
              <a:t>·2</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sym typeface="Symbol" panose="05050102010706020507" pitchFamily="18" charset="2"/>
            </a:endParaRPr>
          </a:p>
        </p:txBody>
      </p:sp>
      <p:grpSp>
        <p:nvGrpSpPr>
          <p:cNvPr id="5" name="Group 19"/>
          <p:cNvGrpSpPr>
            <a:grpSpLocks/>
          </p:cNvGrpSpPr>
          <p:nvPr/>
        </p:nvGrpSpPr>
        <p:grpSpPr bwMode="auto">
          <a:xfrm>
            <a:off x="7507288" y="2089150"/>
            <a:ext cx="133350" cy="754063"/>
            <a:chOff x="4144" y="916"/>
            <a:chExt cx="84" cy="475"/>
          </a:xfrm>
        </p:grpSpPr>
        <p:sp>
          <p:nvSpPr>
            <p:cNvPr id="36876" name="Line 20"/>
            <p:cNvSpPr>
              <a:spLocks noChangeShapeType="1"/>
            </p:cNvSpPr>
            <p:nvPr/>
          </p:nvSpPr>
          <p:spPr bwMode="auto">
            <a:xfrm rot="16200000" flipV="1">
              <a:off x="3946" y="1153"/>
              <a:ext cx="475" cy="1"/>
            </a:xfrm>
            <a:prstGeom prst="line">
              <a:avLst/>
            </a:prstGeom>
            <a:noFill/>
            <a:ln w="25400">
              <a:solidFill>
                <a:schemeClr val="accent2"/>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6877" name="Line 21"/>
            <p:cNvSpPr>
              <a:spLocks noChangeShapeType="1"/>
            </p:cNvSpPr>
            <p:nvPr/>
          </p:nvSpPr>
          <p:spPr bwMode="auto">
            <a:xfrm flipV="1">
              <a:off x="4144" y="1007"/>
              <a:ext cx="84" cy="1"/>
            </a:xfrm>
            <a:prstGeom prst="line">
              <a:avLst/>
            </a:prstGeom>
            <a:noFill/>
            <a:ln w="25400">
              <a:solidFill>
                <a:schemeClr val="accent2"/>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grpSp>
      <p:sp>
        <p:nvSpPr>
          <p:cNvPr id="36874" name="Rectangle 23"/>
          <p:cNvSpPr>
            <a:spLocks noChangeArrowheads="1"/>
          </p:cNvSpPr>
          <p:nvPr/>
        </p:nvSpPr>
        <p:spPr bwMode="auto">
          <a:xfrm>
            <a:off x="361950" y="2001838"/>
            <a:ext cx="16621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Solution: </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36875" name="Rectangle 25"/>
          <p:cNvSpPr>
            <a:spLocks noChangeArrowheads="1"/>
          </p:cNvSpPr>
          <p:nvPr/>
        </p:nvSpPr>
        <p:spPr bwMode="auto">
          <a:xfrm>
            <a:off x="1555750" y="2624138"/>
            <a:ext cx="4733925" cy="1609725"/>
          </a:xfrm>
          <a:prstGeom prst="rect">
            <a:avLst/>
          </a:prstGeom>
          <a:solidFill>
            <a:schemeClr val="accent1"/>
          </a:solidFill>
          <a:ln w="25400">
            <a:solidFill>
              <a:schemeClr val="accent2"/>
            </a:solidFill>
            <a:miter lim="800000"/>
            <a:headEnd/>
            <a:tailEnd/>
          </a:ln>
        </p:spPr>
        <p:txBody>
          <a:bodyPr anchor="ctr">
            <a:spAutoFit/>
          </a:bodyPr>
          <a:lstStyle>
            <a:lvl1pPr>
              <a:tabLst>
                <a:tab pos="1084263" algn="l"/>
                <a:tab pos="1800225" algn="l"/>
                <a:tab pos="2520950" algn="l"/>
              </a:tabLst>
              <a:defRPr sz="2400">
                <a:solidFill>
                  <a:schemeClr val="tx1"/>
                </a:solidFill>
                <a:latin typeface="Times New Roman" panose="02020603050405020304" pitchFamily="18" charset="0"/>
              </a:defRPr>
            </a:lvl1pPr>
            <a:lvl2pPr marL="742950" indent="-285750">
              <a:tabLst>
                <a:tab pos="1084263" algn="l"/>
                <a:tab pos="1800225" algn="l"/>
                <a:tab pos="2520950" algn="l"/>
              </a:tabLst>
              <a:defRPr sz="2400">
                <a:solidFill>
                  <a:schemeClr val="tx1"/>
                </a:solidFill>
                <a:latin typeface="Times New Roman" panose="02020603050405020304" pitchFamily="18" charset="0"/>
              </a:defRPr>
            </a:lvl2pPr>
            <a:lvl3pPr marL="1143000" indent="-228600">
              <a:tabLst>
                <a:tab pos="1084263" algn="l"/>
                <a:tab pos="1800225" algn="l"/>
                <a:tab pos="2520950" algn="l"/>
              </a:tabLst>
              <a:defRPr sz="2400">
                <a:solidFill>
                  <a:schemeClr val="tx1"/>
                </a:solidFill>
                <a:latin typeface="Times New Roman" panose="02020603050405020304" pitchFamily="18" charset="0"/>
              </a:defRPr>
            </a:lvl3pPr>
            <a:lvl4pPr marL="1600200" indent="-228600">
              <a:tabLst>
                <a:tab pos="1084263" algn="l"/>
                <a:tab pos="1800225" algn="l"/>
                <a:tab pos="2520950" algn="l"/>
              </a:tabLst>
              <a:defRPr sz="2400">
                <a:solidFill>
                  <a:schemeClr val="tx1"/>
                </a:solidFill>
                <a:latin typeface="Times New Roman" panose="02020603050405020304" pitchFamily="18" charset="0"/>
              </a:defRPr>
            </a:lvl4pPr>
            <a:lvl5pPr marL="2057400" indent="-228600">
              <a:tabLst>
                <a:tab pos="1084263"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1084263" algn="l"/>
                <a:tab pos="1800225" algn="l"/>
                <a:tab pos="2520950" algn="l"/>
              </a:tabLst>
              <a:defRPr/>
            </a:pP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We don’t substitute for </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 at this stage since we need to see both mass and weight clearly in the diagram. </a:t>
            </a:r>
            <a:endParaRPr kumimoji="0" lang="en-US" altLang="en-US" sz="2400" b="1" i="0" u="none" strike="noStrike" kern="1200" cap="none" spc="0" normalizeH="0" baseline="0" noProof="0">
              <a:ln>
                <a:noFill/>
              </a:ln>
              <a:solidFill>
                <a:srgbClr val="0000FF"/>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25185170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000"/>
                                        <p:tgtEl>
                                          <p:spTgt spid="5"/>
                                        </p:tgtEl>
                                      </p:cBhvr>
                                    </p:animEffect>
                                  </p:childTnLst>
                                </p:cTn>
                              </p:par>
                            </p:childTnLst>
                          </p:cTn>
                        </p:par>
                        <p:par>
                          <p:cTn id="8" fill="hold" nodeType="afterGroup">
                            <p:stCondLst>
                              <p:cond delay="1000"/>
                            </p:stCondLst>
                            <p:childTnLst>
                              <p:par>
                                <p:cTn id="9" presetID="1" presetClass="entr" presetSubtype="0" fill="hold" grpId="0" nodeType="afterEffect">
                                  <p:stCondLst>
                                    <p:cond delay="500"/>
                                  </p:stCondLst>
                                  <p:childTnLst>
                                    <p:set>
                                      <p:cBhvr>
                                        <p:cTn id="10" dur="1" fill="hold">
                                          <p:stCondLst>
                                            <p:cond delay="0"/>
                                          </p:stCondLst>
                                        </p:cTn>
                                        <p:tgtEl>
                                          <p:spTgt spid="445455"/>
                                        </p:tgtEl>
                                        <p:attrNameLst>
                                          <p:attrName>style.visibility</p:attrName>
                                        </p:attrNameLst>
                                      </p:cBhvr>
                                      <p:to>
                                        <p:strVal val="visible"/>
                                      </p:to>
                                    </p:set>
                                  </p:childTnLst>
                                </p:cTn>
                              </p:par>
                            </p:childTnLst>
                          </p:cTn>
                        </p:par>
                        <p:par>
                          <p:cTn id="11" fill="hold" nodeType="afterGroup">
                            <p:stCondLst>
                              <p:cond delay="1500"/>
                            </p:stCondLst>
                            <p:childTnLst>
                              <p:par>
                                <p:cTn id="12" presetID="22" presetClass="entr" presetSubtype="1" fill="hold" nodeType="afterEffect">
                                  <p:stCondLst>
                                    <p:cond delay="50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1000"/>
                                        <p:tgtEl>
                                          <p:spTgt spid="4"/>
                                        </p:tgtEl>
                                      </p:cBhvr>
                                    </p:animEffect>
                                  </p:childTnLst>
                                </p:cTn>
                              </p:par>
                            </p:childTnLst>
                          </p:cTn>
                        </p:par>
                        <p:par>
                          <p:cTn id="15" fill="hold" nodeType="afterGroup">
                            <p:stCondLst>
                              <p:cond delay="3000"/>
                            </p:stCondLst>
                            <p:childTnLst>
                              <p:par>
                                <p:cTn id="16" presetID="1" presetClass="entr" presetSubtype="0" fill="hold" grpId="0" nodeType="afterEffect">
                                  <p:stCondLst>
                                    <p:cond delay="500"/>
                                  </p:stCondLst>
                                  <p:childTnLst>
                                    <p:set>
                                      <p:cBhvr>
                                        <p:cTn id="17" dur="1" fill="hold">
                                          <p:stCondLst>
                                            <p:cond delay="0"/>
                                          </p:stCondLst>
                                        </p:cTn>
                                        <p:tgtEl>
                                          <p:spTgt spid="4454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454" grpId="0"/>
      <p:bldP spid="44545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282575" y="355600"/>
            <a:ext cx="8564563"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084263" algn="l"/>
                <a:tab pos="1800225" algn="l"/>
                <a:tab pos="2520950" algn="l"/>
              </a:tabLst>
              <a:defRPr sz="2400">
                <a:solidFill>
                  <a:schemeClr val="tx1"/>
                </a:solidFill>
                <a:latin typeface="Times New Roman" panose="02020603050405020304" pitchFamily="18" charset="0"/>
              </a:defRPr>
            </a:lvl1pPr>
            <a:lvl2pPr marL="742950" indent="-285750">
              <a:tabLst>
                <a:tab pos="1084263" algn="l"/>
                <a:tab pos="1800225" algn="l"/>
                <a:tab pos="2520950" algn="l"/>
              </a:tabLst>
              <a:defRPr sz="2400">
                <a:solidFill>
                  <a:schemeClr val="tx1"/>
                </a:solidFill>
                <a:latin typeface="Times New Roman" panose="02020603050405020304" pitchFamily="18" charset="0"/>
              </a:defRPr>
            </a:lvl2pPr>
            <a:lvl3pPr marL="1143000" indent="-228600">
              <a:tabLst>
                <a:tab pos="1084263" algn="l"/>
                <a:tab pos="1800225" algn="l"/>
                <a:tab pos="2520950" algn="l"/>
              </a:tabLst>
              <a:defRPr sz="2400">
                <a:solidFill>
                  <a:schemeClr val="tx1"/>
                </a:solidFill>
                <a:latin typeface="Times New Roman" panose="02020603050405020304" pitchFamily="18" charset="0"/>
              </a:defRPr>
            </a:lvl3pPr>
            <a:lvl4pPr marL="1600200" indent="-228600">
              <a:tabLst>
                <a:tab pos="1084263" algn="l"/>
                <a:tab pos="1800225" algn="l"/>
                <a:tab pos="2520950" algn="l"/>
              </a:tabLst>
              <a:defRPr sz="2400">
                <a:solidFill>
                  <a:schemeClr val="tx1"/>
                </a:solidFill>
                <a:latin typeface="Times New Roman" panose="02020603050405020304" pitchFamily="18" charset="0"/>
              </a:defRPr>
            </a:lvl4pPr>
            <a:lvl5pPr marL="2057400" indent="-228600">
              <a:tabLst>
                <a:tab pos="1084263"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1084263"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e.g.1	A pebble of mass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0</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·2</a:t>
            </a:r>
            <a:r>
              <a:rPr kumimoji="0" lang="en-US" altLang="en-US" sz="24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r>
              <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rPr>
              <a:t>kg is dropped from the top of a cliff.  Find the acceleration of the pebble as it falls, assuming that the pebble falls in a straight line and there is a constant resistance of</a:t>
            </a:r>
            <a:r>
              <a:rPr kumimoji="0" lang="en-US" altLang="en-US" sz="24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0·06 </a:t>
            </a:r>
            <a:r>
              <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rPr>
              <a:t>newtons.</a:t>
            </a:r>
          </a:p>
        </p:txBody>
      </p:sp>
      <p:sp>
        <p:nvSpPr>
          <p:cNvPr id="443395" name="Rectangle 3"/>
          <p:cNvSpPr>
            <a:spLocks noChangeArrowheads="1"/>
          </p:cNvSpPr>
          <p:nvPr/>
        </p:nvSpPr>
        <p:spPr bwMode="auto">
          <a:xfrm>
            <a:off x="957263" y="2814340"/>
            <a:ext cx="585946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Resultant force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mass </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rPr>
              <a:t> acceleration</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grpSp>
        <p:nvGrpSpPr>
          <p:cNvPr id="37892" name="Group 4"/>
          <p:cNvGrpSpPr>
            <a:grpSpLocks/>
          </p:cNvGrpSpPr>
          <p:nvPr/>
        </p:nvGrpSpPr>
        <p:grpSpPr bwMode="auto">
          <a:xfrm>
            <a:off x="6813550" y="2065338"/>
            <a:ext cx="2127250" cy="1720850"/>
            <a:chOff x="4288" y="2068"/>
            <a:chExt cx="1340" cy="1084"/>
          </a:xfrm>
        </p:grpSpPr>
        <p:sp>
          <p:nvSpPr>
            <p:cNvPr id="37911" name="Rectangle 5"/>
            <p:cNvSpPr>
              <a:spLocks noChangeArrowheads="1"/>
            </p:cNvSpPr>
            <p:nvPr/>
          </p:nvSpPr>
          <p:spPr bwMode="auto">
            <a:xfrm>
              <a:off x="4288" y="2068"/>
              <a:ext cx="1340" cy="1084"/>
            </a:xfrm>
            <a:prstGeom prst="rect">
              <a:avLst/>
            </a:prstGeom>
            <a:solidFill>
              <a:srgbClr val="FFFFFF"/>
            </a:solidFill>
            <a:ln w="25400">
              <a:solidFill>
                <a:schemeClr val="hlink"/>
              </a:solidFill>
              <a:miter lim="800000"/>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7912" name="Oval 6"/>
            <p:cNvSpPr>
              <a:spLocks noChangeArrowheads="1"/>
            </p:cNvSpPr>
            <p:nvPr/>
          </p:nvSpPr>
          <p:spPr bwMode="auto">
            <a:xfrm>
              <a:off x="4736" y="2532"/>
              <a:ext cx="56" cy="56"/>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7913" name="Rectangle 7"/>
            <p:cNvSpPr>
              <a:spLocks noChangeArrowheads="1"/>
            </p:cNvSpPr>
            <p:nvPr/>
          </p:nvSpPr>
          <p:spPr bwMode="auto">
            <a:xfrm>
              <a:off x="4815" y="2423"/>
              <a:ext cx="76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000" b="1" i="1" u="none" strike="noStrike" kern="1200" cap="none" spc="0" normalizeH="0" baseline="0" noProof="0">
                  <a:ln>
                    <a:noFill/>
                  </a:ln>
                  <a:solidFill>
                    <a:srgbClr val="000000"/>
                  </a:solidFill>
                  <a:effectLst/>
                  <a:uLnTx/>
                  <a:uFillTx/>
                  <a:latin typeface="Arial" panose="020B0604020202020204" pitchFamily="34" charset="0"/>
                  <a:ea typeface="+mn-ea"/>
                  <a:cs typeface="+mn-cs"/>
                </a:rPr>
                <a:t>particle</a:t>
              </a:r>
              <a:endParaRPr kumimoji="0" lang="en-GB" altLang="en-US" sz="2000" b="1" i="1" u="none" strike="noStrike" kern="1200" cap="none" spc="0" normalizeH="0" baseline="0" noProof="0">
                <a:ln>
                  <a:noFill/>
                </a:ln>
                <a:solidFill>
                  <a:srgbClr val="000000"/>
                </a:solidFill>
                <a:effectLst/>
                <a:uLnTx/>
                <a:uFillTx/>
                <a:latin typeface="Arial" panose="020B0604020202020204" pitchFamily="34" charset="0"/>
                <a:ea typeface="+mn-ea"/>
                <a:cs typeface="+mn-cs"/>
                <a:sym typeface="Symbol" panose="05050102010706020507" pitchFamily="18" charset="2"/>
              </a:endParaRPr>
            </a:p>
          </p:txBody>
        </p:sp>
      </p:grpSp>
      <p:grpSp>
        <p:nvGrpSpPr>
          <p:cNvPr id="37893" name="Group 8"/>
          <p:cNvGrpSpPr>
            <a:grpSpLocks/>
          </p:cNvGrpSpPr>
          <p:nvPr/>
        </p:nvGrpSpPr>
        <p:grpSpPr bwMode="auto">
          <a:xfrm>
            <a:off x="7510463" y="2857500"/>
            <a:ext cx="133350" cy="838200"/>
            <a:chOff x="4146" y="1400"/>
            <a:chExt cx="84" cy="528"/>
          </a:xfrm>
        </p:grpSpPr>
        <p:sp>
          <p:nvSpPr>
            <p:cNvPr id="37909" name="Line 9"/>
            <p:cNvSpPr>
              <a:spLocks noChangeShapeType="1"/>
            </p:cNvSpPr>
            <p:nvPr/>
          </p:nvSpPr>
          <p:spPr bwMode="auto">
            <a:xfrm rot="5400000" flipV="1">
              <a:off x="3920" y="1663"/>
              <a:ext cx="528" cy="1"/>
            </a:xfrm>
            <a:prstGeom prst="line">
              <a:avLst/>
            </a:prstGeom>
            <a:noFill/>
            <a:ln w="25400">
              <a:solidFill>
                <a:schemeClr val="accent2"/>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7910" name="Line 10"/>
            <p:cNvSpPr>
              <a:spLocks noChangeShapeType="1"/>
            </p:cNvSpPr>
            <p:nvPr/>
          </p:nvSpPr>
          <p:spPr bwMode="auto">
            <a:xfrm flipV="1">
              <a:off x="4146" y="1834"/>
              <a:ext cx="84" cy="1"/>
            </a:xfrm>
            <a:prstGeom prst="line">
              <a:avLst/>
            </a:prstGeom>
            <a:noFill/>
            <a:ln w="25400">
              <a:solidFill>
                <a:schemeClr val="accent2"/>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grpSp>
      <p:grpSp>
        <p:nvGrpSpPr>
          <p:cNvPr id="37894" name="Group 12"/>
          <p:cNvGrpSpPr>
            <a:grpSpLocks/>
          </p:cNvGrpSpPr>
          <p:nvPr/>
        </p:nvGrpSpPr>
        <p:grpSpPr bwMode="auto">
          <a:xfrm>
            <a:off x="7281863" y="2552700"/>
            <a:ext cx="1587" cy="838200"/>
            <a:chOff x="1750" y="1451"/>
            <a:chExt cx="1" cy="528"/>
          </a:xfrm>
        </p:grpSpPr>
        <p:sp>
          <p:nvSpPr>
            <p:cNvPr id="37907" name="Line 13"/>
            <p:cNvSpPr>
              <a:spLocks noChangeShapeType="1"/>
            </p:cNvSpPr>
            <p:nvPr/>
          </p:nvSpPr>
          <p:spPr bwMode="auto">
            <a:xfrm rot="5400000" flipV="1">
              <a:off x="1487" y="1714"/>
              <a:ext cx="528" cy="1"/>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7908" name="Line 14"/>
            <p:cNvSpPr>
              <a:spLocks noChangeShapeType="1"/>
            </p:cNvSpPr>
            <p:nvPr/>
          </p:nvSpPr>
          <p:spPr bwMode="auto">
            <a:xfrm rot="5400000" flipV="1">
              <a:off x="1519" y="1682"/>
              <a:ext cx="464" cy="1"/>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grpSp>
      <p:sp>
        <p:nvSpPr>
          <p:cNvPr id="37895" name="Rectangle 15"/>
          <p:cNvSpPr>
            <a:spLocks noChangeArrowheads="1"/>
          </p:cNvSpPr>
          <p:nvPr/>
        </p:nvSpPr>
        <p:spPr bwMode="auto">
          <a:xfrm>
            <a:off x="6905625" y="2603500"/>
            <a:ext cx="3889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a</a:t>
            </a:r>
            <a:endPar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sym typeface="Symbol" panose="05050102010706020507" pitchFamily="18" charset="2"/>
            </a:endParaRPr>
          </a:p>
        </p:txBody>
      </p:sp>
      <p:sp>
        <p:nvSpPr>
          <p:cNvPr id="37896" name="Rectangle 16"/>
          <p:cNvSpPr>
            <a:spLocks noChangeArrowheads="1"/>
          </p:cNvSpPr>
          <p:nvPr/>
        </p:nvSpPr>
        <p:spPr bwMode="auto">
          <a:xfrm>
            <a:off x="7599363" y="2062163"/>
            <a:ext cx="94773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0</a:t>
            </a:r>
            <a:r>
              <a:rPr kumimoji="0" lang="en-US"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Times New Roman" panose="02020603050405020304" pitchFamily="18" charset="0"/>
              </a:rPr>
              <a:t>·06</a:t>
            </a:r>
            <a:endParaRPr kumimoji="0" lang="en-US"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endParaRPr>
          </a:p>
        </p:txBody>
      </p:sp>
      <p:sp>
        <p:nvSpPr>
          <p:cNvPr id="37897" name="Rectangle 17"/>
          <p:cNvSpPr>
            <a:spLocks noChangeArrowheads="1"/>
          </p:cNvSpPr>
          <p:nvPr/>
        </p:nvSpPr>
        <p:spPr bwMode="auto">
          <a:xfrm>
            <a:off x="361950" y="2496840"/>
            <a:ext cx="10525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N2L: </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37898" name="Rectangle 18"/>
          <p:cNvSpPr>
            <a:spLocks noChangeArrowheads="1"/>
          </p:cNvSpPr>
          <p:nvPr/>
        </p:nvSpPr>
        <p:spPr bwMode="auto">
          <a:xfrm>
            <a:off x="7632700" y="3316288"/>
            <a:ext cx="91122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0</a:t>
            </a:r>
            <a:r>
              <a:rPr kumimoji="0" lang="en-US"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Times New Roman" panose="02020603050405020304" pitchFamily="18" charset="0"/>
              </a:rPr>
              <a:t>·2</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sym typeface="Symbol" panose="05050102010706020507" pitchFamily="18" charset="2"/>
            </a:endParaRPr>
          </a:p>
        </p:txBody>
      </p:sp>
      <p:grpSp>
        <p:nvGrpSpPr>
          <p:cNvPr id="37899" name="Group 20"/>
          <p:cNvGrpSpPr>
            <a:grpSpLocks/>
          </p:cNvGrpSpPr>
          <p:nvPr/>
        </p:nvGrpSpPr>
        <p:grpSpPr bwMode="auto">
          <a:xfrm>
            <a:off x="7507288" y="2089150"/>
            <a:ext cx="133350" cy="754063"/>
            <a:chOff x="4144" y="916"/>
            <a:chExt cx="84" cy="475"/>
          </a:xfrm>
        </p:grpSpPr>
        <p:sp>
          <p:nvSpPr>
            <p:cNvPr id="37905" name="Line 21"/>
            <p:cNvSpPr>
              <a:spLocks noChangeShapeType="1"/>
            </p:cNvSpPr>
            <p:nvPr/>
          </p:nvSpPr>
          <p:spPr bwMode="auto">
            <a:xfrm rot="16200000" flipV="1">
              <a:off x="3946" y="1153"/>
              <a:ext cx="475" cy="1"/>
            </a:xfrm>
            <a:prstGeom prst="line">
              <a:avLst/>
            </a:prstGeom>
            <a:noFill/>
            <a:ln w="25400">
              <a:solidFill>
                <a:schemeClr val="accent2"/>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7906" name="Line 22"/>
            <p:cNvSpPr>
              <a:spLocks noChangeShapeType="1"/>
            </p:cNvSpPr>
            <p:nvPr/>
          </p:nvSpPr>
          <p:spPr bwMode="auto">
            <a:xfrm flipV="1">
              <a:off x="4144" y="1007"/>
              <a:ext cx="84" cy="1"/>
            </a:xfrm>
            <a:prstGeom prst="line">
              <a:avLst/>
            </a:prstGeom>
            <a:noFill/>
            <a:ln w="25400">
              <a:solidFill>
                <a:schemeClr val="accent2"/>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grpSp>
      <p:sp>
        <p:nvSpPr>
          <p:cNvPr id="443416" name="Rectangle 24"/>
          <p:cNvSpPr>
            <a:spLocks noChangeArrowheads="1"/>
          </p:cNvSpPr>
          <p:nvPr/>
        </p:nvSpPr>
        <p:spPr bwMode="auto">
          <a:xfrm>
            <a:off x="619125" y="3912890"/>
            <a:ext cx="5951538" cy="1577975"/>
          </a:xfrm>
          <a:prstGeom prst="rect">
            <a:avLst/>
          </a:prstGeom>
          <a:solidFill>
            <a:schemeClr val="accent1"/>
          </a:solidFill>
          <a:ln w="25400">
            <a:solidFill>
              <a:schemeClr val="folHlink"/>
            </a:solidFill>
            <a:miter lim="800000"/>
            <a:headEnd/>
            <a:tailEnd/>
          </a:ln>
        </p:spPr>
        <p:txBody>
          <a:bodyPr anchor="ctr">
            <a:spAutoFit/>
          </a:bodyPr>
          <a:lstStyle>
            <a:lvl1pPr>
              <a:tabLst>
                <a:tab pos="1084263" algn="l"/>
                <a:tab pos="1800225" algn="l"/>
                <a:tab pos="2520950" algn="l"/>
              </a:tabLst>
              <a:defRPr sz="2400">
                <a:solidFill>
                  <a:schemeClr val="tx1"/>
                </a:solidFill>
                <a:latin typeface="Times New Roman" panose="02020603050405020304" pitchFamily="18" charset="0"/>
              </a:defRPr>
            </a:lvl1pPr>
            <a:lvl2pPr marL="742950" indent="-285750">
              <a:tabLst>
                <a:tab pos="1084263" algn="l"/>
                <a:tab pos="1800225" algn="l"/>
                <a:tab pos="2520950" algn="l"/>
              </a:tabLst>
              <a:defRPr sz="2400">
                <a:solidFill>
                  <a:schemeClr val="tx1"/>
                </a:solidFill>
                <a:latin typeface="Times New Roman" panose="02020603050405020304" pitchFamily="18" charset="0"/>
              </a:defRPr>
            </a:lvl2pPr>
            <a:lvl3pPr marL="1143000" indent="-228600">
              <a:tabLst>
                <a:tab pos="1084263" algn="l"/>
                <a:tab pos="1800225" algn="l"/>
                <a:tab pos="2520950" algn="l"/>
              </a:tabLst>
              <a:defRPr sz="2400">
                <a:solidFill>
                  <a:schemeClr val="tx1"/>
                </a:solidFill>
                <a:latin typeface="Times New Roman" panose="02020603050405020304" pitchFamily="18" charset="0"/>
              </a:defRPr>
            </a:lvl3pPr>
            <a:lvl4pPr marL="1600200" indent="-228600">
              <a:tabLst>
                <a:tab pos="1084263" algn="l"/>
                <a:tab pos="1800225" algn="l"/>
                <a:tab pos="2520950" algn="l"/>
              </a:tabLst>
              <a:defRPr sz="2400">
                <a:solidFill>
                  <a:schemeClr val="tx1"/>
                </a:solidFill>
                <a:latin typeface="Times New Roman" panose="02020603050405020304" pitchFamily="18" charset="0"/>
              </a:defRPr>
            </a:lvl4pPr>
            <a:lvl5pPr marL="2057400" indent="-228600">
              <a:tabLst>
                <a:tab pos="1084263"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1084263" algn="l"/>
                <a:tab pos="1800225" algn="l"/>
                <a:tab pos="2520950" algn="l"/>
              </a:tabLst>
              <a:defRPr/>
            </a:pP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Times New Roman" panose="02020603050405020304" pitchFamily="18" charset="0"/>
              </a:rPr>
              <a:t>Beware</a:t>
            </a:r>
            <a:r>
              <a:rPr kumimoji="0" lang="en-GB" altLang="en-US" sz="1200" b="1" i="0" u="none" strike="noStrike" kern="1200" cap="none" spc="0" normalizeH="0" baseline="0" noProof="0">
                <a:ln>
                  <a:noFill/>
                </a:ln>
                <a:solidFill>
                  <a:srgbClr val="0000FF"/>
                </a:solidFill>
                <a:effectLst/>
                <a:uLnTx/>
                <a:uFillTx/>
                <a:latin typeface="Comic Sans MS" panose="030F0702030302020204" pitchFamily="66" charset="0"/>
                <a:ea typeface="+mn-ea"/>
                <a:cs typeface="Times New Roman" panose="02020603050405020304" pitchFamily="18" charset="0"/>
              </a:rPr>
              <a:t> </a:t>
            </a: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Times New Roman" panose="02020603050405020304" pitchFamily="18" charset="0"/>
              </a:rPr>
              <a:t>!</a:t>
            </a:r>
          </a:p>
          <a:p>
            <a:pPr marL="0" marR="0" lvl="0" indent="0" algn="ctr" defTabSz="914400" rtl="0" eaLnBrk="1" fontAlgn="base" latinLnBrk="0" hangingPunct="1">
              <a:lnSpc>
                <a:spcPct val="100000"/>
              </a:lnSpc>
              <a:spcBef>
                <a:spcPct val="0"/>
              </a:spcBef>
              <a:spcAft>
                <a:spcPct val="0"/>
              </a:spcAft>
              <a:buClrTx/>
              <a:buSzTx/>
              <a:buFontTx/>
              <a:buNone/>
              <a:tabLst>
                <a:tab pos="1084263" algn="l"/>
                <a:tab pos="1800225" algn="l"/>
                <a:tab pos="2520950" algn="l"/>
              </a:tabLst>
              <a:defRPr/>
            </a:pP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Times New Roman" panose="02020603050405020304" pitchFamily="18" charset="0"/>
              </a:rPr>
              <a:t>On the left-hand side of the equation we have force, so we need</a:t>
            </a:r>
            <a:r>
              <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 weight.</a:t>
            </a:r>
          </a:p>
          <a:p>
            <a:pPr marL="0" marR="0" lvl="0" indent="0" algn="ctr" defTabSz="914400" rtl="0" eaLnBrk="1" fontAlgn="base" latinLnBrk="0" hangingPunct="1">
              <a:lnSpc>
                <a:spcPct val="100000"/>
              </a:lnSpc>
              <a:spcBef>
                <a:spcPct val="0"/>
              </a:spcBef>
              <a:spcAft>
                <a:spcPct val="0"/>
              </a:spcAft>
              <a:buClrTx/>
              <a:buSzTx/>
              <a:buFontTx/>
              <a:buNone/>
              <a:tabLst>
                <a:tab pos="1084263" algn="l"/>
                <a:tab pos="1800225" algn="l"/>
                <a:tab pos="2520950" algn="l"/>
              </a:tabLst>
              <a:defRPr/>
            </a:pP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Times New Roman" panose="02020603050405020304" pitchFamily="18" charset="0"/>
              </a:rPr>
              <a:t>On the right-hand side we have</a:t>
            </a:r>
            <a:r>
              <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rPr>
              <a:t> mass.</a:t>
            </a:r>
            <a:endParaRPr kumimoji="0" lang="en-US"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Times New Roman" panose="02020603050405020304" pitchFamily="18" charset="0"/>
            </a:endParaRPr>
          </a:p>
        </p:txBody>
      </p:sp>
      <p:pic>
        <p:nvPicPr>
          <p:cNvPr id="443417" name="Picture 25" descr="217256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51638" y="3932238"/>
            <a:ext cx="1416050" cy="228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2" name="Rectangle 31"/>
          <p:cNvSpPr>
            <a:spLocks noChangeArrowheads="1"/>
          </p:cNvSpPr>
          <p:nvPr/>
        </p:nvSpPr>
        <p:spPr bwMode="auto">
          <a:xfrm>
            <a:off x="361950" y="2001838"/>
            <a:ext cx="16621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Solution: </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443436" name="Line 44"/>
          <p:cNvSpPr>
            <a:spLocks noChangeShapeType="1"/>
          </p:cNvSpPr>
          <p:nvPr/>
        </p:nvSpPr>
        <p:spPr bwMode="auto">
          <a:xfrm rot="10800000" flipV="1">
            <a:off x="1079500" y="3311227"/>
            <a:ext cx="0" cy="473075"/>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43437" name="Rectangle 45"/>
          <p:cNvSpPr>
            <a:spLocks noChangeArrowheads="1"/>
          </p:cNvSpPr>
          <p:nvPr/>
        </p:nvSpPr>
        <p:spPr bwMode="auto">
          <a:xfrm>
            <a:off x="398462" y="3956179"/>
            <a:ext cx="5604132" cy="830997"/>
          </a:xfrm>
          <a:prstGeom prst="rect">
            <a:avLst/>
          </a:prstGeom>
          <a:solidFill>
            <a:schemeClr val="accent1"/>
          </a:solidFill>
          <a:ln w="25400">
            <a:solidFill>
              <a:schemeClr val="accent2"/>
            </a:solidFill>
            <a:miter lim="800000"/>
            <a:headEnd/>
            <a:tailEnd/>
          </a:ln>
        </p:spPr>
        <p:txBody>
          <a:bodyPr wrap="square" anchor="ctr">
            <a:spAutoFit/>
          </a:bodyPr>
          <a:lstStyle>
            <a:lvl1pPr>
              <a:tabLst>
                <a:tab pos="1084263" algn="l"/>
                <a:tab pos="1800225" algn="l"/>
                <a:tab pos="2520950" algn="l"/>
              </a:tabLst>
              <a:defRPr sz="2400">
                <a:solidFill>
                  <a:schemeClr val="tx1"/>
                </a:solidFill>
                <a:latin typeface="Times New Roman" panose="02020603050405020304" pitchFamily="18" charset="0"/>
              </a:defRPr>
            </a:lvl1pPr>
            <a:lvl2pPr marL="742950" indent="-285750">
              <a:tabLst>
                <a:tab pos="1084263" algn="l"/>
                <a:tab pos="1800225" algn="l"/>
                <a:tab pos="2520950" algn="l"/>
              </a:tabLst>
              <a:defRPr sz="2400">
                <a:solidFill>
                  <a:schemeClr val="tx1"/>
                </a:solidFill>
                <a:latin typeface="Times New Roman" panose="02020603050405020304" pitchFamily="18" charset="0"/>
              </a:defRPr>
            </a:lvl2pPr>
            <a:lvl3pPr marL="1143000" indent="-228600">
              <a:tabLst>
                <a:tab pos="1084263" algn="l"/>
                <a:tab pos="1800225" algn="l"/>
                <a:tab pos="2520950" algn="l"/>
              </a:tabLst>
              <a:defRPr sz="2400">
                <a:solidFill>
                  <a:schemeClr val="tx1"/>
                </a:solidFill>
                <a:latin typeface="Times New Roman" panose="02020603050405020304" pitchFamily="18" charset="0"/>
              </a:defRPr>
            </a:lvl3pPr>
            <a:lvl4pPr marL="1600200" indent="-228600">
              <a:tabLst>
                <a:tab pos="1084263" algn="l"/>
                <a:tab pos="1800225" algn="l"/>
                <a:tab pos="2520950" algn="l"/>
              </a:tabLst>
              <a:defRPr sz="2400">
                <a:solidFill>
                  <a:schemeClr val="tx1"/>
                </a:solidFill>
                <a:latin typeface="Times New Roman" panose="02020603050405020304" pitchFamily="18" charset="0"/>
              </a:defRPr>
            </a:lvl4pPr>
            <a:lvl5pPr marL="2057400" indent="-228600">
              <a:tabLst>
                <a:tab pos="1084263"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1084263" algn="l"/>
                <a:tab pos="1800225" algn="l"/>
                <a:tab pos="2520950" algn="l"/>
              </a:tabLst>
              <a:defRPr/>
            </a:pPr>
            <a:r>
              <a:rPr kumimoji="0" lang="en-GB" altLang="en-US" sz="2400" b="1" i="0" u="none" strike="noStrike" kern="1200" cap="none" spc="0" normalizeH="0" baseline="0" noProof="0" dirty="0">
                <a:ln>
                  <a:noFill/>
                </a:ln>
                <a:solidFill>
                  <a:srgbClr val="0000FF"/>
                </a:solidFill>
                <a:effectLst/>
                <a:uLnTx/>
                <a:uFillTx/>
                <a:latin typeface="Comic Sans MS" panose="030F0702030302020204" pitchFamily="66" charset="0"/>
                <a:ea typeface="+mn-ea"/>
                <a:cs typeface="+mn-cs"/>
              </a:rPr>
              <a:t>We always resolve in the direction </a:t>
            </a:r>
            <a:r>
              <a:rPr lang="en-GB" altLang="en-US" b="1" dirty="0">
                <a:solidFill>
                  <a:srgbClr val="0000FF"/>
                </a:solidFill>
                <a:latin typeface="Comic Sans MS" panose="030F0702030302020204" pitchFamily="66" charset="0"/>
              </a:rPr>
              <a:t>shown for</a:t>
            </a:r>
            <a:r>
              <a:rPr kumimoji="0" lang="en-GB" altLang="en-US" sz="2400" b="1" i="0" u="none" strike="noStrike" kern="1200" cap="none" spc="0" normalizeH="0" baseline="0" noProof="0" dirty="0">
                <a:ln>
                  <a:noFill/>
                </a:ln>
                <a:solidFill>
                  <a:srgbClr val="0000FF"/>
                </a:solidFill>
                <a:effectLst/>
                <a:uLnTx/>
                <a:uFillTx/>
                <a:latin typeface="Comic Sans MS" panose="030F0702030302020204" pitchFamily="66" charset="0"/>
                <a:ea typeface="+mn-ea"/>
                <a:cs typeface="+mn-cs"/>
              </a:rPr>
              <a:t> the acceleration.</a:t>
            </a:r>
            <a:endParaRPr kumimoji="0" lang="en-US" altLang="en-US" sz="2400" b="1" i="0" u="none" strike="noStrike" kern="1200" cap="none" spc="0" normalizeH="0" baseline="0" noProof="0" dirty="0">
              <a:ln>
                <a:noFill/>
              </a:ln>
              <a:solidFill>
                <a:srgbClr val="0000FF"/>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306171960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339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44343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nodeType="clickEffect">
                                  <p:stCondLst>
                                    <p:cond delay="0"/>
                                  </p:stCondLst>
                                  <p:childTnLst>
                                    <p:set>
                                      <p:cBhvr>
                                        <p:cTn id="14" dur="1" fill="hold">
                                          <p:stCondLst>
                                            <p:cond delay="0"/>
                                          </p:stCondLst>
                                        </p:cTn>
                                        <p:tgtEl>
                                          <p:spTgt spid="443436"/>
                                        </p:tgtEl>
                                        <p:attrNameLst>
                                          <p:attrName>style.visibility</p:attrName>
                                        </p:attrNameLst>
                                      </p:cBhvr>
                                      <p:to>
                                        <p:strVal val="visible"/>
                                      </p:to>
                                    </p:set>
                                    <p:animEffect transition="in" filter="wipe(up)">
                                      <p:cBhvr>
                                        <p:cTn id="15" dur="500"/>
                                        <p:tgtEl>
                                          <p:spTgt spid="443436"/>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443416"/>
                                        </p:tgtEl>
                                        <p:attrNameLst>
                                          <p:attrName>style.visibility</p:attrName>
                                        </p:attrNameLst>
                                      </p:cBhvr>
                                      <p:to>
                                        <p:strVal val="visible"/>
                                      </p:to>
                                    </p:set>
                                  </p:childTnLst>
                                </p:cTn>
                              </p:par>
                              <p:par>
                                <p:cTn id="20" presetID="1" presetClass="exit" presetSubtype="0" fill="hold" grpId="0" nodeType="withEffect">
                                  <p:stCondLst>
                                    <p:cond delay="0"/>
                                  </p:stCondLst>
                                  <p:childTnLst>
                                    <p:set>
                                      <p:cBhvr>
                                        <p:cTn id="21" dur="1" fill="hold">
                                          <p:stCondLst>
                                            <p:cond delay="0"/>
                                          </p:stCondLst>
                                        </p:cTn>
                                        <p:tgtEl>
                                          <p:spTgt spid="443437"/>
                                        </p:tgtEl>
                                        <p:attrNameLst>
                                          <p:attrName>style.visibility</p:attrName>
                                        </p:attrNameLst>
                                      </p:cBhvr>
                                      <p:to>
                                        <p:strVal val="hidden"/>
                                      </p:to>
                                    </p:set>
                                  </p:childTnLst>
                                </p:cTn>
                              </p:par>
                              <p:par>
                                <p:cTn id="22" presetID="1" presetClass="entr" presetSubtype="0" fill="hold" nodeType="withEffect">
                                  <p:stCondLst>
                                    <p:cond delay="0"/>
                                  </p:stCondLst>
                                  <p:childTnLst>
                                    <p:set>
                                      <p:cBhvr>
                                        <p:cTn id="23" dur="1" fill="hold">
                                          <p:stCondLst>
                                            <p:cond delay="0"/>
                                          </p:stCondLst>
                                        </p:cTn>
                                        <p:tgtEl>
                                          <p:spTgt spid="4434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3395" grpId="0"/>
      <p:bldP spid="443416" grpId="0" animBg="1"/>
      <p:bldP spid="443437" grpId="0" animBg="1"/>
      <p:bldP spid="443437"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282575" y="355600"/>
            <a:ext cx="8564563"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084263" algn="l"/>
                <a:tab pos="1800225" algn="l"/>
                <a:tab pos="2520950" algn="l"/>
              </a:tabLst>
              <a:defRPr sz="2400">
                <a:solidFill>
                  <a:schemeClr val="tx1"/>
                </a:solidFill>
                <a:latin typeface="Times New Roman" panose="02020603050405020304" pitchFamily="18" charset="0"/>
              </a:defRPr>
            </a:lvl1pPr>
            <a:lvl2pPr marL="742950" indent="-285750">
              <a:tabLst>
                <a:tab pos="1084263" algn="l"/>
                <a:tab pos="1800225" algn="l"/>
                <a:tab pos="2520950" algn="l"/>
              </a:tabLst>
              <a:defRPr sz="2400">
                <a:solidFill>
                  <a:schemeClr val="tx1"/>
                </a:solidFill>
                <a:latin typeface="Times New Roman" panose="02020603050405020304" pitchFamily="18" charset="0"/>
              </a:defRPr>
            </a:lvl2pPr>
            <a:lvl3pPr marL="1143000" indent="-228600">
              <a:tabLst>
                <a:tab pos="1084263" algn="l"/>
                <a:tab pos="1800225" algn="l"/>
                <a:tab pos="2520950" algn="l"/>
              </a:tabLst>
              <a:defRPr sz="2400">
                <a:solidFill>
                  <a:schemeClr val="tx1"/>
                </a:solidFill>
                <a:latin typeface="Times New Roman" panose="02020603050405020304" pitchFamily="18" charset="0"/>
              </a:defRPr>
            </a:lvl3pPr>
            <a:lvl4pPr marL="1600200" indent="-228600">
              <a:tabLst>
                <a:tab pos="1084263" algn="l"/>
                <a:tab pos="1800225" algn="l"/>
                <a:tab pos="2520950" algn="l"/>
              </a:tabLst>
              <a:defRPr sz="2400">
                <a:solidFill>
                  <a:schemeClr val="tx1"/>
                </a:solidFill>
                <a:latin typeface="Times New Roman" panose="02020603050405020304" pitchFamily="18" charset="0"/>
              </a:defRPr>
            </a:lvl4pPr>
            <a:lvl5pPr marL="2057400" indent="-228600">
              <a:tabLst>
                <a:tab pos="1084263"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1084263"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e.g.1	A pebble of mass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0</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·2</a:t>
            </a:r>
            <a:r>
              <a:rPr kumimoji="0" lang="en-US" altLang="en-US" sz="24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r>
              <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rPr>
              <a:t>kg is dropped from the top of a cliff.  Find the acceleration of the pebble as it falls, assuming that the pebble falls in a straight line and there is a constant resistance of</a:t>
            </a:r>
            <a:r>
              <a:rPr kumimoji="0" lang="en-US" altLang="en-US" sz="24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 </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0·06 </a:t>
            </a:r>
            <a:r>
              <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rPr>
              <a:t>newtons.</a:t>
            </a:r>
          </a:p>
        </p:txBody>
      </p:sp>
      <p:sp>
        <p:nvSpPr>
          <p:cNvPr id="38915" name="Rectangle 3"/>
          <p:cNvSpPr>
            <a:spLocks noChangeArrowheads="1"/>
          </p:cNvSpPr>
          <p:nvPr/>
        </p:nvSpPr>
        <p:spPr bwMode="auto">
          <a:xfrm>
            <a:off x="957263" y="2814340"/>
            <a:ext cx="585946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Resultant force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mass </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rPr>
              <a:t> acceleration</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grpSp>
        <p:nvGrpSpPr>
          <p:cNvPr id="38916" name="Group 4"/>
          <p:cNvGrpSpPr>
            <a:grpSpLocks/>
          </p:cNvGrpSpPr>
          <p:nvPr/>
        </p:nvGrpSpPr>
        <p:grpSpPr bwMode="auto">
          <a:xfrm>
            <a:off x="6813550" y="2065338"/>
            <a:ext cx="2127250" cy="1720850"/>
            <a:chOff x="4288" y="2068"/>
            <a:chExt cx="1340" cy="1084"/>
          </a:xfrm>
        </p:grpSpPr>
        <p:sp>
          <p:nvSpPr>
            <p:cNvPr id="38947" name="Rectangle 5"/>
            <p:cNvSpPr>
              <a:spLocks noChangeArrowheads="1"/>
            </p:cNvSpPr>
            <p:nvPr/>
          </p:nvSpPr>
          <p:spPr bwMode="auto">
            <a:xfrm>
              <a:off x="4288" y="2068"/>
              <a:ext cx="1340" cy="1084"/>
            </a:xfrm>
            <a:prstGeom prst="rect">
              <a:avLst/>
            </a:prstGeom>
            <a:solidFill>
              <a:srgbClr val="FFFFFF"/>
            </a:solidFill>
            <a:ln w="25400">
              <a:solidFill>
                <a:schemeClr val="hlink"/>
              </a:solidFill>
              <a:miter lim="800000"/>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8948" name="Oval 6"/>
            <p:cNvSpPr>
              <a:spLocks noChangeArrowheads="1"/>
            </p:cNvSpPr>
            <p:nvPr/>
          </p:nvSpPr>
          <p:spPr bwMode="auto">
            <a:xfrm>
              <a:off x="4736" y="2532"/>
              <a:ext cx="56" cy="56"/>
            </a:xfrm>
            <a:prstGeom prst="ellipse">
              <a:avLst/>
            </a:prstGeom>
            <a:solidFill>
              <a:schemeClr val="tx1"/>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8949" name="Rectangle 7"/>
            <p:cNvSpPr>
              <a:spLocks noChangeArrowheads="1"/>
            </p:cNvSpPr>
            <p:nvPr/>
          </p:nvSpPr>
          <p:spPr bwMode="auto">
            <a:xfrm>
              <a:off x="4815" y="2423"/>
              <a:ext cx="767"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000" b="1" i="1" u="none" strike="noStrike" kern="1200" cap="none" spc="0" normalizeH="0" baseline="0" noProof="0">
                  <a:ln>
                    <a:noFill/>
                  </a:ln>
                  <a:solidFill>
                    <a:srgbClr val="000000"/>
                  </a:solidFill>
                  <a:effectLst/>
                  <a:uLnTx/>
                  <a:uFillTx/>
                  <a:latin typeface="Arial" panose="020B0604020202020204" pitchFamily="34" charset="0"/>
                  <a:ea typeface="+mn-ea"/>
                  <a:cs typeface="+mn-cs"/>
                </a:rPr>
                <a:t>particle</a:t>
              </a:r>
              <a:endParaRPr kumimoji="0" lang="en-GB" altLang="en-US" sz="2000" b="1" i="1" u="none" strike="noStrike" kern="1200" cap="none" spc="0" normalizeH="0" baseline="0" noProof="0">
                <a:ln>
                  <a:noFill/>
                </a:ln>
                <a:solidFill>
                  <a:srgbClr val="000000"/>
                </a:solidFill>
                <a:effectLst/>
                <a:uLnTx/>
                <a:uFillTx/>
                <a:latin typeface="Arial" panose="020B0604020202020204" pitchFamily="34" charset="0"/>
                <a:ea typeface="+mn-ea"/>
                <a:cs typeface="+mn-cs"/>
                <a:sym typeface="Symbol" panose="05050102010706020507" pitchFamily="18" charset="2"/>
              </a:endParaRPr>
            </a:p>
          </p:txBody>
        </p:sp>
      </p:grpSp>
      <p:grpSp>
        <p:nvGrpSpPr>
          <p:cNvPr id="38917" name="Group 8"/>
          <p:cNvGrpSpPr>
            <a:grpSpLocks/>
          </p:cNvGrpSpPr>
          <p:nvPr/>
        </p:nvGrpSpPr>
        <p:grpSpPr bwMode="auto">
          <a:xfrm>
            <a:off x="7510463" y="2857500"/>
            <a:ext cx="133350" cy="838200"/>
            <a:chOff x="4146" y="1400"/>
            <a:chExt cx="84" cy="528"/>
          </a:xfrm>
        </p:grpSpPr>
        <p:sp>
          <p:nvSpPr>
            <p:cNvPr id="38945" name="Line 9"/>
            <p:cNvSpPr>
              <a:spLocks noChangeShapeType="1"/>
            </p:cNvSpPr>
            <p:nvPr/>
          </p:nvSpPr>
          <p:spPr bwMode="auto">
            <a:xfrm rot="5400000" flipV="1">
              <a:off x="3920" y="1663"/>
              <a:ext cx="528" cy="1"/>
            </a:xfrm>
            <a:prstGeom prst="line">
              <a:avLst/>
            </a:prstGeom>
            <a:noFill/>
            <a:ln w="25400">
              <a:solidFill>
                <a:schemeClr val="accent2"/>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8946" name="Line 10"/>
            <p:cNvSpPr>
              <a:spLocks noChangeShapeType="1"/>
            </p:cNvSpPr>
            <p:nvPr/>
          </p:nvSpPr>
          <p:spPr bwMode="auto">
            <a:xfrm flipV="1">
              <a:off x="4146" y="1834"/>
              <a:ext cx="84" cy="1"/>
            </a:xfrm>
            <a:prstGeom prst="line">
              <a:avLst/>
            </a:prstGeom>
            <a:noFill/>
            <a:ln w="25400">
              <a:solidFill>
                <a:schemeClr val="accent2"/>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grpSp>
      <p:grpSp>
        <p:nvGrpSpPr>
          <p:cNvPr id="38918" name="Group 12"/>
          <p:cNvGrpSpPr>
            <a:grpSpLocks/>
          </p:cNvGrpSpPr>
          <p:nvPr/>
        </p:nvGrpSpPr>
        <p:grpSpPr bwMode="auto">
          <a:xfrm>
            <a:off x="7281863" y="2552700"/>
            <a:ext cx="1587" cy="838200"/>
            <a:chOff x="1750" y="1451"/>
            <a:chExt cx="1" cy="528"/>
          </a:xfrm>
        </p:grpSpPr>
        <p:sp>
          <p:nvSpPr>
            <p:cNvPr id="38943" name="Line 13"/>
            <p:cNvSpPr>
              <a:spLocks noChangeShapeType="1"/>
            </p:cNvSpPr>
            <p:nvPr/>
          </p:nvSpPr>
          <p:spPr bwMode="auto">
            <a:xfrm rot="5400000" flipV="1">
              <a:off x="1487" y="1714"/>
              <a:ext cx="528" cy="1"/>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8944" name="Line 14"/>
            <p:cNvSpPr>
              <a:spLocks noChangeShapeType="1"/>
            </p:cNvSpPr>
            <p:nvPr/>
          </p:nvSpPr>
          <p:spPr bwMode="auto">
            <a:xfrm rot="5400000" flipV="1">
              <a:off x="1519" y="1682"/>
              <a:ext cx="464" cy="1"/>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grpSp>
      <p:sp>
        <p:nvSpPr>
          <p:cNvPr id="38919" name="Rectangle 15"/>
          <p:cNvSpPr>
            <a:spLocks noChangeArrowheads="1"/>
          </p:cNvSpPr>
          <p:nvPr/>
        </p:nvSpPr>
        <p:spPr bwMode="auto">
          <a:xfrm>
            <a:off x="6905625" y="2603500"/>
            <a:ext cx="3889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a</a:t>
            </a:r>
            <a:endPar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sym typeface="Symbol" panose="05050102010706020507" pitchFamily="18" charset="2"/>
            </a:endParaRPr>
          </a:p>
        </p:txBody>
      </p:sp>
      <p:sp>
        <p:nvSpPr>
          <p:cNvPr id="38920" name="Rectangle 16"/>
          <p:cNvSpPr>
            <a:spLocks noChangeArrowheads="1"/>
          </p:cNvSpPr>
          <p:nvPr/>
        </p:nvSpPr>
        <p:spPr bwMode="auto">
          <a:xfrm>
            <a:off x="7599363" y="2062163"/>
            <a:ext cx="94773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0</a:t>
            </a:r>
            <a:r>
              <a:rPr kumimoji="0" lang="en-US"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Times New Roman" panose="02020603050405020304" pitchFamily="18" charset="0"/>
              </a:rPr>
              <a:t>·06</a:t>
            </a:r>
            <a:endParaRPr kumimoji="0" lang="en-US"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endParaRPr>
          </a:p>
        </p:txBody>
      </p:sp>
      <p:sp>
        <p:nvSpPr>
          <p:cNvPr id="38921" name="Rectangle 17"/>
          <p:cNvSpPr>
            <a:spLocks noChangeArrowheads="1"/>
          </p:cNvSpPr>
          <p:nvPr/>
        </p:nvSpPr>
        <p:spPr bwMode="auto">
          <a:xfrm>
            <a:off x="361950" y="2496840"/>
            <a:ext cx="10525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N2L: </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38922" name="Rectangle 18"/>
          <p:cNvSpPr>
            <a:spLocks noChangeArrowheads="1"/>
          </p:cNvSpPr>
          <p:nvPr/>
        </p:nvSpPr>
        <p:spPr bwMode="auto">
          <a:xfrm>
            <a:off x="7632700" y="3316288"/>
            <a:ext cx="91122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0</a:t>
            </a:r>
            <a:r>
              <a:rPr kumimoji="0" lang="en-US"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Times New Roman" panose="02020603050405020304" pitchFamily="18" charset="0"/>
              </a:rPr>
              <a:t>·2</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sym typeface="Symbol" panose="05050102010706020507" pitchFamily="18" charset="2"/>
            </a:endParaRPr>
          </a:p>
        </p:txBody>
      </p:sp>
      <p:grpSp>
        <p:nvGrpSpPr>
          <p:cNvPr id="38923" name="Group 20"/>
          <p:cNvGrpSpPr>
            <a:grpSpLocks/>
          </p:cNvGrpSpPr>
          <p:nvPr/>
        </p:nvGrpSpPr>
        <p:grpSpPr bwMode="auto">
          <a:xfrm>
            <a:off x="7507288" y="2089150"/>
            <a:ext cx="133350" cy="754063"/>
            <a:chOff x="4144" y="916"/>
            <a:chExt cx="84" cy="475"/>
          </a:xfrm>
        </p:grpSpPr>
        <p:sp>
          <p:nvSpPr>
            <p:cNvPr id="38941" name="Line 21"/>
            <p:cNvSpPr>
              <a:spLocks noChangeShapeType="1"/>
            </p:cNvSpPr>
            <p:nvPr/>
          </p:nvSpPr>
          <p:spPr bwMode="auto">
            <a:xfrm rot="16200000" flipV="1">
              <a:off x="3946" y="1153"/>
              <a:ext cx="475" cy="1"/>
            </a:xfrm>
            <a:prstGeom prst="line">
              <a:avLst/>
            </a:prstGeom>
            <a:noFill/>
            <a:ln w="25400">
              <a:solidFill>
                <a:schemeClr val="accent2"/>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8942" name="Line 22"/>
            <p:cNvSpPr>
              <a:spLocks noChangeShapeType="1"/>
            </p:cNvSpPr>
            <p:nvPr/>
          </p:nvSpPr>
          <p:spPr bwMode="auto">
            <a:xfrm flipV="1">
              <a:off x="4144" y="1007"/>
              <a:ext cx="84" cy="1"/>
            </a:xfrm>
            <a:prstGeom prst="line">
              <a:avLst/>
            </a:prstGeom>
            <a:noFill/>
            <a:ln w="25400">
              <a:solidFill>
                <a:schemeClr val="accent2"/>
              </a:solidFill>
              <a:round/>
              <a:headEnd/>
              <a:tailEnd type="none"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grpSp>
      <p:sp>
        <p:nvSpPr>
          <p:cNvPr id="38924" name="Line 26"/>
          <p:cNvSpPr>
            <a:spLocks noChangeShapeType="1"/>
          </p:cNvSpPr>
          <p:nvPr/>
        </p:nvSpPr>
        <p:spPr bwMode="auto">
          <a:xfrm rot="10800000" flipV="1">
            <a:off x="1079500" y="3311227"/>
            <a:ext cx="0" cy="473075"/>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8925" name="Rectangle 27"/>
          <p:cNvSpPr>
            <a:spLocks noChangeArrowheads="1"/>
          </p:cNvSpPr>
          <p:nvPr/>
        </p:nvSpPr>
        <p:spPr bwMode="auto">
          <a:xfrm>
            <a:off x="1622425" y="3317577"/>
            <a:ext cx="971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0</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·2</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g</a:t>
            </a:r>
            <a:endPar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endParaRPr>
          </a:p>
        </p:txBody>
      </p:sp>
      <p:sp>
        <p:nvSpPr>
          <p:cNvPr id="444444" name="Rectangle 28"/>
          <p:cNvSpPr>
            <a:spLocks noChangeArrowheads="1"/>
          </p:cNvSpPr>
          <p:nvPr/>
        </p:nvSpPr>
        <p:spPr bwMode="auto">
          <a:xfrm>
            <a:off x="2298700" y="3319165"/>
            <a:ext cx="16002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Symbol" panose="05050102010706020507" pitchFamily="18" charset="2"/>
                <a:ea typeface="+mn-ea"/>
                <a:cs typeface="+mn-cs"/>
              </a:rPr>
              <a:t>-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0</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·06</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endPar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endParaRPr>
          </a:p>
        </p:txBody>
      </p:sp>
      <p:sp>
        <p:nvSpPr>
          <p:cNvPr id="444445" name="Rectangle 29"/>
          <p:cNvSpPr>
            <a:spLocks noChangeArrowheads="1"/>
          </p:cNvSpPr>
          <p:nvPr/>
        </p:nvSpPr>
        <p:spPr bwMode="auto">
          <a:xfrm>
            <a:off x="3698875" y="3317577"/>
            <a:ext cx="141446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0</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·2 </a:t>
            </a:r>
            <a:r>
              <a:rPr kumimoji="0" lang="en-US"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Times New Roman" panose="02020603050405020304" pitchFamily="18" charset="0"/>
                <a:sym typeface="Symbol" panose="05050102010706020507" pitchFamily="18" charset="2"/>
              </a:rPr>
              <a:t></a:t>
            </a:r>
            <a:endParaRPr kumimoji="0" lang="en-US"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endParaRPr>
          </a:p>
        </p:txBody>
      </p:sp>
      <p:sp>
        <p:nvSpPr>
          <p:cNvPr id="444446" name="Rectangle 30"/>
          <p:cNvSpPr>
            <a:spLocks noChangeArrowheads="1"/>
          </p:cNvSpPr>
          <p:nvPr/>
        </p:nvSpPr>
        <p:spPr bwMode="auto">
          <a:xfrm>
            <a:off x="4456113" y="3314402"/>
            <a:ext cx="44926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US"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a</a:t>
            </a:r>
            <a:endParaRPr kumimoji="0" lang="en-US"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endParaRPr>
          </a:p>
        </p:txBody>
      </p:sp>
      <p:sp>
        <p:nvSpPr>
          <p:cNvPr id="38929" name="Rectangle 31"/>
          <p:cNvSpPr>
            <a:spLocks noChangeArrowheads="1"/>
          </p:cNvSpPr>
          <p:nvPr/>
        </p:nvSpPr>
        <p:spPr bwMode="auto">
          <a:xfrm>
            <a:off x="361950" y="2001838"/>
            <a:ext cx="16621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Solution: </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444448" name="Rectangle 32"/>
          <p:cNvSpPr>
            <a:spLocks noChangeArrowheads="1"/>
          </p:cNvSpPr>
          <p:nvPr/>
        </p:nvSpPr>
        <p:spPr bwMode="auto">
          <a:xfrm>
            <a:off x="4681538" y="4306590"/>
            <a:ext cx="21240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US" altLang="en-US" sz="2600" b="1" i="1"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a </a:t>
            </a:r>
            <a:r>
              <a:rPr kumimoji="0" lang="en-US"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 9·5</a:t>
            </a:r>
            <a:r>
              <a:rPr kumimoji="0" lang="en-US" altLang="en-US" sz="12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 </a:t>
            </a:r>
            <a:r>
              <a:rPr kumimoji="0" lang="en-US"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Times New Roman" panose="02020603050405020304" pitchFamily="18" charset="0"/>
              </a:rPr>
              <a:t>ms</a:t>
            </a:r>
            <a:r>
              <a:rPr kumimoji="0" lang="en-US" altLang="en-US" sz="2600" b="1" i="0" u="none" strike="noStrike" kern="1200" cap="none" spc="0" normalizeH="0" baseline="3000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-2</a:t>
            </a:r>
            <a:endParaRPr kumimoji="0" lang="en-US" altLang="en-US" sz="2600" b="1" i="1" u="none" strike="noStrike" kern="1200" cap="none" spc="0" normalizeH="0" baseline="30000" noProof="0" dirty="0">
              <a:ln>
                <a:noFill/>
              </a:ln>
              <a:solidFill>
                <a:srgbClr val="0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endParaRPr>
          </a:p>
        </p:txBody>
      </p:sp>
      <p:sp>
        <p:nvSpPr>
          <p:cNvPr id="444449" name="Rectangle 33"/>
          <p:cNvSpPr>
            <a:spLocks noChangeArrowheads="1"/>
          </p:cNvSpPr>
          <p:nvPr/>
        </p:nvSpPr>
        <p:spPr bwMode="auto">
          <a:xfrm>
            <a:off x="1058863" y="3768427"/>
            <a:ext cx="36957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0</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·2</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9</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·8</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r>
              <a:rPr kumimoji="0" lang="en-GB" altLang="en-US" sz="2600" b="1" i="1" u="none" strike="noStrike" kern="1200" cap="none" spc="0" normalizeH="0" baseline="0" noProof="0">
                <a:ln>
                  <a:noFill/>
                </a:ln>
                <a:solidFill>
                  <a:srgbClr val="000000"/>
                </a:solidFill>
                <a:effectLst/>
                <a:uLnTx/>
                <a:uFillTx/>
                <a:latin typeface="Symbol" panose="05050102010706020507" pitchFamily="18" charset="2"/>
                <a:ea typeface="+mn-ea"/>
                <a:cs typeface="+mn-cs"/>
              </a:rPr>
              <a:t>-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0</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·06</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0</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·2</a:t>
            </a:r>
            <a:r>
              <a:rPr kumimoji="0" lang="en-US"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a</a:t>
            </a:r>
            <a:endParaRPr kumimoji="0" lang="en-US"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endParaRPr>
          </a:p>
        </p:txBody>
      </p:sp>
      <p:sp>
        <p:nvSpPr>
          <p:cNvPr id="444450" name="Rectangle 34"/>
          <p:cNvSpPr>
            <a:spLocks noChangeArrowheads="1"/>
          </p:cNvSpPr>
          <p:nvPr/>
        </p:nvSpPr>
        <p:spPr bwMode="auto">
          <a:xfrm>
            <a:off x="504825" y="3774777"/>
            <a:ext cx="577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2520950" algn="l"/>
              </a:tabLst>
              <a:defRPr sz="2400">
                <a:solidFill>
                  <a:schemeClr val="tx1"/>
                </a:solidFill>
                <a:latin typeface="Times New Roman" panose="02020603050405020304" pitchFamily="18" charset="0"/>
              </a:defRPr>
            </a:lvl1pPr>
            <a:lvl2pPr marL="742950" indent="-285750">
              <a:tabLst>
                <a:tab pos="711200" algn="l"/>
                <a:tab pos="2520950" algn="l"/>
              </a:tabLst>
              <a:defRPr sz="2400">
                <a:solidFill>
                  <a:schemeClr val="tx1"/>
                </a:solidFill>
                <a:latin typeface="Times New Roman" panose="02020603050405020304" pitchFamily="18" charset="0"/>
              </a:defRPr>
            </a:lvl2pPr>
            <a:lvl3pPr marL="1143000" indent="-228600">
              <a:tabLst>
                <a:tab pos="711200" algn="l"/>
                <a:tab pos="2520950" algn="l"/>
              </a:tabLst>
              <a:defRPr sz="2400">
                <a:solidFill>
                  <a:schemeClr val="tx1"/>
                </a:solidFill>
                <a:latin typeface="Times New Roman" panose="02020603050405020304" pitchFamily="18" charset="0"/>
              </a:defRPr>
            </a:lvl3pPr>
            <a:lvl4pPr marL="1600200" indent="-228600">
              <a:tabLst>
                <a:tab pos="711200" algn="l"/>
                <a:tab pos="2520950" algn="l"/>
              </a:tabLst>
              <a:defRPr sz="2400">
                <a:solidFill>
                  <a:schemeClr val="tx1"/>
                </a:solidFill>
                <a:latin typeface="Times New Roman" panose="02020603050405020304" pitchFamily="18" charset="0"/>
              </a:defRPr>
            </a:lvl4pPr>
            <a:lvl5pPr marL="2057400" indent="-228600">
              <a:tabLst>
                <a:tab pos="711200"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a:t>
            </a:r>
            <a:endPar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endParaRPr>
          </a:p>
        </p:txBody>
      </p:sp>
      <p:sp>
        <p:nvSpPr>
          <p:cNvPr id="444451" name="Rectangle 35"/>
          <p:cNvSpPr>
            <a:spLocks noChangeArrowheads="1"/>
          </p:cNvSpPr>
          <p:nvPr/>
        </p:nvSpPr>
        <p:spPr bwMode="auto">
          <a:xfrm>
            <a:off x="3440113" y="4305002"/>
            <a:ext cx="72072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r>
              <a:rPr kumimoji="0" lang="en-US"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a</a:t>
            </a:r>
            <a:endParaRPr kumimoji="0" lang="en-US"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endParaRPr>
          </a:p>
        </p:txBody>
      </p:sp>
      <p:sp>
        <p:nvSpPr>
          <p:cNvPr id="444452" name="Rectangle 36"/>
          <p:cNvSpPr>
            <a:spLocks noChangeArrowheads="1"/>
          </p:cNvSpPr>
          <p:nvPr/>
        </p:nvSpPr>
        <p:spPr bwMode="auto">
          <a:xfrm>
            <a:off x="1997075" y="4331990"/>
            <a:ext cx="577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2520950" algn="l"/>
              </a:tabLst>
              <a:defRPr sz="2400">
                <a:solidFill>
                  <a:schemeClr val="tx1"/>
                </a:solidFill>
                <a:latin typeface="Times New Roman" panose="02020603050405020304" pitchFamily="18" charset="0"/>
              </a:defRPr>
            </a:lvl1pPr>
            <a:lvl2pPr marL="742950" indent="-285750">
              <a:tabLst>
                <a:tab pos="711200" algn="l"/>
                <a:tab pos="2520950" algn="l"/>
              </a:tabLst>
              <a:defRPr sz="2400">
                <a:solidFill>
                  <a:schemeClr val="tx1"/>
                </a:solidFill>
                <a:latin typeface="Times New Roman" panose="02020603050405020304" pitchFamily="18" charset="0"/>
              </a:defRPr>
            </a:lvl2pPr>
            <a:lvl3pPr marL="1143000" indent="-228600">
              <a:tabLst>
                <a:tab pos="711200" algn="l"/>
                <a:tab pos="2520950" algn="l"/>
              </a:tabLst>
              <a:defRPr sz="2400">
                <a:solidFill>
                  <a:schemeClr val="tx1"/>
                </a:solidFill>
                <a:latin typeface="Times New Roman" panose="02020603050405020304" pitchFamily="18" charset="0"/>
              </a:defRPr>
            </a:lvl3pPr>
            <a:lvl4pPr marL="1600200" indent="-228600">
              <a:tabLst>
                <a:tab pos="711200" algn="l"/>
                <a:tab pos="2520950" algn="l"/>
              </a:tabLst>
              <a:defRPr sz="2400">
                <a:solidFill>
                  <a:schemeClr val="tx1"/>
                </a:solidFill>
                <a:latin typeface="Times New Roman" panose="02020603050405020304" pitchFamily="18" charset="0"/>
              </a:defRPr>
            </a:lvl4pPr>
            <a:lvl5pPr marL="2057400" indent="-228600">
              <a:tabLst>
                <a:tab pos="711200"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a:t>
            </a:r>
            <a:endPar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endParaRPr>
          </a:p>
        </p:txBody>
      </p:sp>
      <p:grpSp>
        <p:nvGrpSpPr>
          <p:cNvPr id="6" name="Group 37"/>
          <p:cNvGrpSpPr>
            <a:grpSpLocks/>
          </p:cNvGrpSpPr>
          <p:nvPr/>
        </p:nvGrpSpPr>
        <p:grpSpPr bwMode="auto">
          <a:xfrm>
            <a:off x="2852738" y="4157365"/>
            <a:ext cx="804862" cy="842962"/>
            <a:chOff x="1731" y="2191"/>
            <a:chExt cx="507" cy="531"/>
          </a:xfrm>
        </p:grpSpPr>
        <p:sp>
          <p:nvSpPr>
            <p:cNvPr id="38938" name="Rectangle 38"/>
            <p:cNvSpPr>
              <a:spLocks noChangeArrowheads="1"/>
            </p:cNvSpPr>
            <p:nvPr/>
          </p:nvSpPr>
          <p:spPr bwMode="auto">
            <a:xfrm>
              <a:off x="1731" y="2191"/>
              <a:ext cx="50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1</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·9</a:t>
              </a:r>
              <a:endParaRPr kumimoji="0" lang="en-US"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endParaRPr>
            </a:p>
          </p:txBody>
        </p:sp>
        <p:sp>
          <p:nvSpPr>
            <p:cNvPr id="38939" name="Line 39"/>
            <p:cNvSpPr>
              <a:spLocks noChangeShapeType="1"/>
            </p:cNvSpPr>
            <p:nvPr/>
          </p:nvSpPr>
          <p:spPr bwMode="auto">
            <a:xfrm flipV="1">
              <a:off x="1769" y="2455"/>
              <a:ext cx="29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8940" name="Rectangle 40"/>
            <p:cNvSpPr>
              <a:spLocks noChangeArrowheads="1"/>
            </p:cNvSpPr>
            <p:nvPr/>
          </p:nvSpPr>
          <p:spPr bwMode="auto">
            <a:xfrm>
              <a:off x="1731" y="2414"/>
              <a:ext cx="43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sz="2400">
                  <a:solidFill>
                    <a:schemeClr val="tx1"/>
                  </a:solidFill>
                  <a:latin typeface="Times New Roman" panose="02020603050405020304" pitchFamily="18" charset="0"/>
                </a:defRPr>
              </a:lvl1pPr>
              <a:lvl2pPr marL="742950" indent="-285750">
                <a:tabLst>
                  <a:tab pos="711200" algn="l"/>
                  <a:tab pos="1800225" algn="l"/>
                  <a:tab pos="2520950" algn="l"/>
                </a:tabLst>
                <a:defRPr sz="2400">
                  <a:solidFill>
                    <a:schemeClr val="tx1"/>
                  </a:solidFill>
                  <a:latin typeface="Times New Roman" panose="02020603050405020304" pitchFamily="18" charset="0"/>
                </a:defRPr>
              </a:lvl2pPr>
              <a:lvl3pPr marL="1143000" indent="-228600">
                <a:tabLst>
                  <a:tab pos="711200" algn="l"/>
                  <a:tab pos="1800225" algn="l"/>
                  <a:tab pos="2520950" algn="l"/>
                </a:tabLst>
                <a:defRPr sz="2400">
                  <a:solidFill>
                    <a:schemeClr val="tx1"/>
                  </a:solidFill>
                  <a:latin typeface="Times New Roman" panose="02020603050405020304" pitchFamily="18" charset="0"/>
                </a:defRPr>
              </a:lvl3pPr>
              <a:lvl4pPr marL="1600200" indent="-228600">
                <a:tabLst>
                  <a:tab pos="711200" algn="l"/>
                  <a:tab pos="1800225" algn="l"/>
                  <a:tab pos="2520950" algn="l"/>
                </a:tabLst>
                <a:defRPr sz="2400">
                  <a:solidFill>
                    <a:schemeClr val="tx1"/>
                  </a:solidFill>
                  <a:latin typeface="Times New Roman" panose="02020603050405020304" pitchFamily="18" charset="0"/>
                </a:defRPr>
              </a:lvl4pPr>
              <a:lvl5pPr marL="2057400" indent="-228600">
                <a:tabLst>
                  <a:tab pos="711200"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0</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·2</a:t>
              </a:r>
              <a:endParaRPr kumimoji="0" lang="en-US"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endParaRPr>
            </a:p>
          </p:txBody>
        </p:sp>
      </p:grpSp>
      <p:sp>
        <p:nvSpPr>
          <p:cNvPr id="444457" name="Rectangle 41"/>
          <p:cNvSpPr>
            <a:spLocks noChangeArrowheads="1"/>
          </p:cNvSpPr>
          <p:nvPr/>
        </p:nvSpPr>
        <p:spPr bwMode="auto">
          <a:xfrm>
            <a:off x="4181475" y="4295477"/>
            <a:ext cx="577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2520950" algn="l"/>
              </a:tabLst>
              <a:defRPr sz="2400">
                <a:solidFill>
                  <a:schemeClr val="tx1"/>
                </a:solidFill>
                <a:latin typeface="Times New Roman" panose="02020603050405020304" pitchFamily="18" charset="0"/>
              </a:defRPr>
            </a:lvl1pPr>
            <a:lvl2pPr marL="742950" indent="-285750">
              <a:tabLst>
                <a:tab pos="711200" algn="l"/>
                <a:tab pos="2520950" algn="l"/>
              </a:tabLst>
              <a:defRPr sz="2400">
                <a:solidFill>
                  <a:schemeClr val="tx1"/>
                </a:solidFill>
                <a:latin typeface="Times New Roman" panose="02020603050405020304" pitchFamily="18" charset="0"/>
              </a:defRPr>
            </a:lvl2pPr>
            <a:lvl3pPr marL="1143000" indent="-228600">
              <a:tabLst>
                <a:tab pos="711200" algn="l"/>
                <a:tab pos="2520950" algn="l"/>
              </a:tabLst>
              <a:defRPr sz="2400">
                <a:solidFill>
                  <a:schemeClr val="tx1"/>
                </a:solidFill>
                <a:latin typeface="Times New Roman" panose="02020603050405020304" pitchFamily="18" charset="0"/>
              </a:defRPr>
            </a:lvl3pPr>
            <a:lvl4pPr marL="1600200" indent="-228600">
              <a:tabLst>
                <a:tab pos="711200" algn="l"/>
                <a:tab pos="2520950" algn="l"/>
              </a:tabLst>
              <a:defRPr sz="2400">
                <a:solidFill>
                  <a:schemeClr val="tx1"/>
                </a:solidFill>
                <a:latin typeface="Times New Roman" panose="02020603050405020304" pitchFamily="18" charset="0"/>
              </a:defRPr>
            </a:lvl4pPr>
            <a:lvl5pPr marL="2057400" indent="-228600">
              <a:tabLst>
                <a:tab pos="711200"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1200"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1200"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1200"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1200"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a:t>
            </a:r>
            <a:endPar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endParaRPr>
          </a:p>
        </p:txBody>
      </p:sp>
      <p:sp>
        <p:nvSpPr>
          <p:cNvPr id="444459" name="AutoShape 43"/>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38" name="Rectangle 45"/>
          <p:cNvSpPr>
            <a:spLocks noChangeArrowheads="1"/>
          </p:cNvSpPr>
          <p:nvPr/>
        </p:nvSpPr>
        <p:spPr bwMode="auto">
          <a:xfrm>
            <a:off x="545307" y="4942503"/>
            <a:ext cx="8258968" cy="861774"/>
          </a:xfrm>
          <a:prstGeom prst="rect">
            <a:avLst/>
          </a:prstGeom>
          <a:solidFill>
            <a:schemeClr val="accent1"/>
          </a:solidFill>
          <a:ln w="25400">
            <a:solidFill>
              <a:schemeClr val="accent2"/>
            </a:solidFill>
            <a:miter lim="800000"/>
            <a:headEnd/>
            <a:tailEnd/>
          </a:ln>
        </p:spPr>
        <p:txBody>
          <a:bodyPr wrap="square" anchor="ctr">
            <a:spAutoFit/>
          </a:bodyPr>
          <a:lstStyle>
            <a:lvl1pPr>
              <a:tabLst>
                <a:tab pos="1084263" algn="l"/>
                <a:tab pos="1800225" algn="l"/>
                <a:tab pos="2520950" algn="l"/>
              </a:tabLst>
              <a:defRPr sz="2400">
                <a:solidFill>
                  <a:schemeClr val="tx1"/>
                </a:solidFill>
                <a:latin typeface="Times New Roman" panose="02020603050405020304" pitchFamily="18" charset="0"/>
              </a:defRPr>
            </a:lvl1pPr>
            <a:lvl2pPr marL="742950" indent="-285750">
              <a:tabLst>
                <a:tab pos="1084263" algn="l"/>
                <a:tab pos="1800225" algn="l"/>
                <a:tab pos="2520950" algn="l"/>
              </a:tabLst>
              <a:defRPr sz="2400">
                <a:solidFill>
                  <a:schemeClr val="tx1"/>
                </a:solidFill>
                <a:latin typeface="Times New Roman" panose="02020603050405020304" pitchFamily="18" charset="0"/>
              </a:defRPr>
            </a:lvl2pPr>
            <a:lvl3pPr marL="1143000" indent="-228600">
              <a:tabLst>
                <a:tab pos="1084263" algn="l"/>
                <a:tab pos="1800225" algn="l"/>
                <a:tab pos="2520950" algn="l"/>
              </a:tabLst>
              <a:defRPr sz="2400">
                <a:solidFill>
                  <a:schemeClr val="tx1"/>
                </a:solidFill>
                <a:latin typeface="Times New Roman" panose="02020603050405020304" pitchFamily="18" charset="0"/>
              </a:defRPr>
            </a:lvl3pPr>
            <a:lvl4pPr marL="1600200" indent="-228600">
              <a:tabLst>
                <a:tab pos="1084263" algn="l"/>
                <a:tab pos="1800225" algn="l"/>
                <a:tab pos="2520950" algn="l"/>
              </a:tabLst>
              <a:defRPr sz="2400">
                <a:solidFill>
                  <a:schemeClr val="tx1"/>
                </a:solidFill>
                <a:latin typeface="Times New Roman" panose="02020603050405020304" pitchFamily="18" charset="0"/>
              </a:defRPr>
            </a:lvl4pPr>
            <a:lvl5pPr marL="2057400" indent="-228600">
              <a:tabLst>
                <a:tab pos="1084263" algn="l"/>
                <a:tab pos="1800225" algn="l"/>
                <a:tab pos="2520950" algn="l"/>
              </a:tabLst>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1084263" algn="l"/>
                <a:tab pos="1800225" algn="l"/>
                <a:tab pos="2520950" algn="l"/>
              </a:tabLst>
              <a:defRPr sz="24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1084263" algn="l"/>
                <a:tab pos="1800225" algn="l"/>
                <a:tab pos="2520950" algn="l"/>
              </a:tabLst>
              <a:defRPr/>
            </a:pPr>
            <a:r>
              <a:rPr kumimoji="0" lang="en-GB" altLang="en-US" sz="24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mn-cs"/>
              </a:rPr>
              <a:t>Our model will now assume that the acceleration due to gravity has magnitude </a:t>
            </a:r>
            <a:r>
              <a:rPr lang="en-GB" altLang="en-US" sz="2600" b="1" dirty="0">
                <a:solidFill>
                  <a:srgbClr val="FF0000"/>
                </a:solidFill>
                <a:cs typeface="Times New Roman" panose="02020603050405020304" pitchFamily="18" charset="0"/>
              </a:rPr>
              <a:t>9</a:t>
            </a:r>
            <a:r>
              <a:rPr lang="en-GB" altLang="en-US" sz="2600" b="1" dirty="0">
                <a:solidFill>
                  <a:srgbClr val="FF0000"/>
                </a:solidFill>
                <a:cs typeface="Times New Roman" panose="02020603050405020304" pitchFamily="18" charset="0"/>
                <a:sym typeface="Symbol" panose="05050102010706020507" pitchFamily="18" charset="2"/>
              </a:rPr>
              <a:t>8</a:t>
            </a:r>
            <a:r>
              <a:rPr kumimoji="0" lang="en-GB" altLang="en-US" sz="24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mn-cs"/>
                <a:sym typeface="Symbol" panose="05050102010706020507" pitchFamily="18" charset="2"/>
              </a:rPr>
              <a:t> </a:t>
            </a:r>
            <a:r>
              <a:rPr kumimoji="0" lang="en-GB" altLang="en-US" sz="2400" b="1" i="0" u="none" strike="noStrike" kern="1200" cap="none" spc="0" normalizeH="0" baseline="0" noProof="0" dirty="0" err="1">
                <a:ln>
                  <a:noFill/>
                </a:ln>
                <a:solidFill>
                  <a:srgbClr val="FF0000"/>
                </a:solidFill>
                <a:effectLst/>
                <a:uLnTx/>
                <a:uFillTx/>
                <a:latin typeface="Comic Sans MS" panose="030F0702030302020204" pitchFamily="66" charset="0"/>
                <a:ea typeface="+mn-ea"/>
                <a:cs typeface="+mn-cs"/>
                <a:sym typeface="Symbol" panose="05050102010706020507" pitchFamily="18" charset="2"/>
              </a:rPr>
              <a:t>ms</a:t>
            </a:r>
            <a:r>
              <a:rPr lang="en-GB" altLang="en-US" sz="2600" b="1" baseline="30000" dirty="0">
                <a:solidFill>
                  <a:srgbClr val="FF0000"/>
                </a:solidFill>
                <a:cs typeface="Times New Roman" panose="02020603050405020304" pitchFamily="18" charset="0"/>
                <a:sym typeface="Symbol" panose="05050102010706020507" pitchFamily="18" charset="2"/>
              </a:rPr>
              <a:t>-2</a:t>
            </a:r>
            <a:endParaRPr lang="en-US" altLang="en-US" sz="2600" b="1" baseline="30000" dirty="0">
              <a:solidFill>
                <a:srgbClr val="FF0000"/>
              </a:solidFill>
              <a:cs typeface="Times New Roman" panose="02020603050405020304" pitchFamily="18" charset="0"/>
            </a:endParaRPr>
          </a:p>
        </p:txBody>
      </p:sp>
    </p:spTree>
    <p:extLst>
      <p:ext uri="{BB962C8B-B14F-4D97-AF65-F5344CB8AC3E}">
        <p14:creationId xmlns:p14="http://schemas.microsoft.com/office/powerpoint/2010/main" val="235562685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444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444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444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44450"/>
                                        </p:tgtEl>
                                        <p:attrNameLst>
                                          <p:attrName>style.visibility</p:attrName>
                                        </p:attrNameLst>
                                      </p:cBhvr>
                                      <p:to>
                                        <p:strVal val="visible"/>
                                      </p:to>
                                    </p:set>
                                  </p:childTnLst>
                                </p:cTn>
                              </p:par>
                              <p:par>
                                <p:cTn id="23" presetID="1" presetClass="exit" presetSubtype="0" fill="hold" grpId="0" nodeType="withEffect">
                                  <p:stCondLst>
                                    <p:cond delay="0"/>
                                  </p:stCondLst>
                                  <p:childTnLst>
                                    <p:set>
                                      <p:cBhvr>
                                        <p:cTn id="24" dur="1" fill="hold">
                                          <p:stCondLst>
                                            <p:cond delay="0"/>
                                          </p:stCondLst>
                                        </p:cTn>
                                        <p:tgtEl>
                                          <p:spTgt spid="38"/>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4444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4445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4445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4445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44448"/>
                                        </p:tgtEl>
                                        <p:attrNameLst>
                                          <p:attrName>style.visibility</p:attrName>
                                        </p:attrNameLst>
                                      </p:cBhvr>
                                      <p:to>
                                        <p:strVal val="visible"/>
                                      </p:to>
                                    </p:set>
                                  </p:childTnLst>
                                </p:cTn>
                              </p:par>
                            </p:childTnLst>
                          </p:cTn>
                        </p:par>
                        <p:par>
                          <p:cTn id="45" fill="hold">
                            <p:stCondLst>
                              <p:cond delay="0"/>
                            </p:stCondLst>
                            <p:childTnLst>
                              <p:par>
                                <p:cTn id="46" presetID="1" presetClass="entr" presetSubtype="0" fill="hold" grpId="0" nodeType="afterEffect">
                                  <p:stCondLst>
                                    <p:cond delay="500"/>
                                  </p:stCondLst>
                                  <p:childTnLst>
                                    <p:set>
                                      <p:cBhvr>
                                        <p:cTn id="47" dur="1" fill="hold">
                                          <p:stCondLst>
                                            <p:cond delay="0"/>
                                          </p:stCondLst>
                                        </p:cTn>
                                        <p:tgtEl>
                                          <p:spTgt spid="4444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4444" grpId="0"/>
      <p:bldP spid="444445" grpId="0"/>
      <p:bldP spid="444446" grpId="0"/>
      <p:bldP spid="444448" grpId="0"/>
      <p:bldP spid="444449" grpId="0"/>
      <p:bldP spid="444450" grpId="0"/>
      <p:bldP spid="444451" grpId="0"/>
      <p:bldP spid="444452" grpId="0"/>
      <p:bldP spid="444457" grpId="0"/>
      <p:bldP spid="444459" grpId="0" animBg="1"/>
      <p:bldP spid="38" grpId="0" animBg="1"/>
      <p:bldP spid="38"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Box 25"/>
          <p:cNvSpPr txBox="1">
            <a:spLocks noChangeArrowheads="1"/>
          </p:cNvSpPr>
          <p:nvPr/>
        </p:nvSpPr>
        <p:spPr bwMode="auto">
          <a:xfrm>
            <a:off x="465138" y="863447"/>
            <a:ext cx="847725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Whilst these presentations are relevant to any introductory course in Mechanics, particular attention has been paid to the material in the Year1/AS specifications offered by the three English Awarding Bodies: AQA, Edexcel and OCR. </a:t>
            </a:r>
          </a:p>
        </p:txBody>
      </p:sp>
      <p:sp>
        <p:nvSpPr>
          <p:cNvPr id="412699" name="Text Box 27"/>
          <p:cNvSpPr txBox="1">
            <a:spLocks noChangeArrowheads="1"/>
          </p:cNvSpPr>
          <p:nvPr/>
        </p:nvSpPr>
        <p:spPr bwMode="auto">
          <a:xfrm>
            <a:off x="465138" y="3368982"/>
            <a:ext cx="83058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OCR has two specifications so, to distinguish between them, the </a:t>
            </a:r>
            <a:r>
              <a:rPr kumimoji="0" lang="en-GB"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2</a:t>
            </a:r>
            <a:r>
              <a:rPr kumimoji="0" lang="en-GB" altLang="en-US" sz="2400" b="1" i="0" u="none" strike="noStrike" kern="1200" cap="none" spc="0" normalizeH="0" baseline="30000" noProof="0" dirty="0">
                <a:ln>
                  <a:noFill/>
                </a:ln>
                <a:solidFill>
                  <a:srgbClr val="000000"/>
                </a:solidFill>
                <a:effectLst/>
                <a:uLnTx/>
                <a:uFillTx/>
                <a:latin typeface="Comic Sans MS" panose="030F0702030302020204" pitchFamily="66" charset="0"/>
                <a:ea typeface="+mn-ea"/>
                <a:cs typeface="+mn-cs"/>
              </a:rPr>
              <a:t>nd</a:t>
            </a: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 is referred to as OCR/MEI.</a:t>
            </a:r>
          </a:p>
        </p:txBody>
      </p:sp>
    </p:spTree>
    <p:extLst>
      <p:ext uri="{BB962C8B-B14F-4D97-AF65-F5344CB8AC3E}">
        <p14:creationId xmlns:p14="http://schemas.microsoft.com/office/powerpoint/2010/main" val="132934778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26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69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21"/>
          <p:cNvSpPr txBox="1">
            <a:spLocks noChangeArrowheads="1"/>
          </p:cNvSpPr>
          <p:nvPr/>
        </p:nvSpPr>
        <p:spPr bwMode="auto">
          <a:xfrm>
            <a:off x="1627098" y="1049338"/>
            <a:ext cx="5274034" cy="99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06400" indent="-4064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GB" altLang="en-US" sz="2800" b="1" dirty="0">
                <a:latin typeface="Comic Sans MS" panose="030F0702030302020204" pitchFamily="66" charset="0"/>
              </a:rPr>
              <a:t>Connected Particles and Newton’s 3</a:t>
            </a:r>
            <a:r>
              <a:rPr lang="en-GB" altLang="en-US" sz="2800" b="1" baseline="30000" dirty="0">
                <a:latin typeface="Comic Sans MS" panose="030F0702030302020204" pitchFamily="66" charset="0"/>
              </a:rPr>
              <a:t>rd</a:t>
            </a:r>
            <a:r>
              <a:rPr lang="en-GB" altLang="en-US" sz="2800" b="1" dirty="0">
                <a:latin typeface="Comic Sans MS" panose="030F0702030302020204" pitchFamily="66" charset="0"/>
              </a:rPr>
              <a:t> Law</a:t>
            </a:r>
          </a:p>
        </p:txBody>
      </p:sp>
      <p:sp>
        <p:nvSpPr>
          <p:cNvPr id="28" name="Text Box 22"/>
          <p:cNvSpPr txBox="1">
            <a:spLocks noChangeArrowheads="1"/>
          </p:cNvSpPr>
          <p:nvPr/>
        </p:nvSpPr>
        <p:spPr bwMode="auto">
          <a:xfrm>
            <a:off x="465138" y="2257425"/>
            <a:ext cx="8148637"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GB" altLang="en-US" b="1" dirty="0">
                <a:latin typeface="Comic Sans MS" panose="030F0702030302020204" pitchFamily="66" charset="0"/>
              </a:rPr>
              <a:t>The following example shows a pulley problem. It covers the methods used to find the forces and acceleration of the system. </a:t>
            </a:r>
          </a:p>
          <a:p>
            <a:r>
              <a:rPr lang="en-GB" altLang="en-US" b="1" dirty="0">
                <a:latin typeface="Comic Sans MS" panose="030F0702030302020204" pitchFamily="66" charset="0"/>
              </a:rPr>
              <a:t>Further examples illustrate Newton’s 3</a:t>
            </a:r>
            <a:r>
              <a:rPr lang="en-GB" altLang="en-US" b="1" baseline="30000" dirty="0">
                <a:latin typeface="Comic Sans MS" panose="030F0702030302020204" pitchFamily="66" charset="0"/>
              </a:rPr>
              <a:t>rd</a:t>
            </a:r>
            <a:r>
              <a:rPr lang="en-GB" altLang="en-US" b="1" dirty="0">
                <a:latin typeface="Comic Sans MS" panose="030F0702030302020204" pitchFamily="66" charset="0"/>
              </a:rPr>
              <a:t> Law.</a:t>
            </a:r>
          </a:p>
        </p:txBody>
      </p:sp>
      <p:sp>
        <p:nvSpPr>
          <p:cNvPr id="29" name="Text Box 35"/>
          <p:cNvSpPr txBox="1">
            <a:spLocks noChangeArrowheads="1"/>
          </p:cNvSpPr>
          <p:nvPr/>
        </p:nvSpPr>
        <p:spPr bwMode="auto">
          <a:xfrm>
            <a:off x="465138" y="4002261"/>
            <a:ext cx="8148637"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To give the students confidence, they are sometimes asked to share ideas with a partner.</a:t>
            </a:r>
          </a:p>
        </p:txBody>
      </p:sp>
    </p:spTree>
    <p:extLst>
      <p:ext uri="{BB962C8B-B14F-4D97-AF65-F5344CB8AC3E}">
        <p14:creationId xmlns:p14="http://schemas.microsoft.com/office/powerpoint/2010/main" val="12577979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27" name="Rectangle 19"/>
          <p:cNvSpPr>
            <a:spLocks noChangeArrowheads="1"/>
          </p:cNvSpPr>
          <p:nvPr/>
        </p:nvSpPr>
        <p:spPr bwMode="auto">
          <a:xfrm>
            <a:off x="420688" y="1514475"/>
            <a:ext cx="4937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The particles are held at rest.</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8195" name="Rectangle 28"/>
          <p:cNvSpPr>
            <a:spLocks noChangeArrowheads="1"/>
          </p:cNvSpPr>
          <p:nvPr/>
        </p:nvSpPr>
        <p:spPr bwMode="auto">
          <a:xfrm>
            <a:off x="419100" y="230188"/>
            <a:ext cx="8212138"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1163638" algn="l"/>
                <a:tab pos="1800225" algn="l"/>
                <a:tab pos="2520950" algn="l"/>
              </a:tabLst>
              <a:defRPr>
                <a:solidFill>
                  <a:schemeClr val="tx1"/>
                </a:solidFill>
                <a:latin typeface="Arial" panose="020B0604020202020204" pitchFamily="34" charset="0"/>
              </a:defRPr>
            </a:lvl1pPr>
            <a:lvl2pPr marL="742950" indent="-285750">
              <a:tabLst>
                <a:tab pos="1163638" algn="l"/>
                <a:tab pos="1800225" algn="l"/>
                <a:tab pos="2520950" algn="l"/>
              </a:tabLst>
              <a:defRPr>
                <a:solidFill>
                  <a:schemeClr val="tx1"/>
                </a:solidFill>
                <a:latin typeface="Arial" panose="020B0604020202020204" pitchFamily="34" charset="0"/>
              </a:defRPr>
            </a:lvl2pPr>
            <a:lvl3pPr marL="1143000" indent="-228600">
              <a:tabLst>
                <a:tab pos="1163638" algn="l"/>
                <a:tab pos="1800225" algn="l"/>
                <a:tab pos="2520950" algn="l"/>
              </a:tabLst>
              <a:defRPr>
                <a:solidFill>
                  <a:schemeClr val="tx1"/>
                </a:solidFill>
                <a:latin typeface="Arial" panose="020B0604020202020204" pitchFamily="34" charset="0"/>
              </a:defRPr>
            </a:lvl3pPr>
            <a:lvl4pPr marL="1600200" indent="-228600">
              <a:tabLst>
                <a:tab pos="1163638" algn="l"/>
                <a:tab pos="1800225" algn="l"/>
                <a:tab pos="2520950" algn="l"/>
              </a:tabLst>
              <a:defRPr>
                <a:solidFill>
                  <a:schemeClr val="tx1"/>
                </a:solidFill>
                <a:latin typeface="Arial" panose="020B0604020202020204" pitchFamily="34" charset="0"/>
              </a:defRPr>
            </a:lvl4pPr>
            <a:lvl5pPr marL="2057400" indent="-228600">
              <a:tabLst>
                <a:tab pos="11636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1636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1636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1636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163638"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1163638"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e.g.1.	The diagram shows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particles,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and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B</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each of mass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3</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kg, connected by a string which runs over a fixed pulley. </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68632" name="Rectangle 24"/>
          <p:cNvSpPr>
            <a:spLocks noChangeArrowheads="1"/>
          </p:cNvSpPr>
          <p:nvPr/>
        </p:nvSpPr>
        <p:spPr bwMode="auto">
          <a:xfrm>
            <a:off x="455613" y="2111375"/>
            <a:ext cx="5008562" cy="1212850"/>
          </a:xfrm>
          <a:prstGeom prst="rect">
            <a:avLst/>
          </a:prstGeom>
          <a:solidFill>
            <a:schemeClr val="accent1"/>
          </a:solidFill>
          <a:ln w="25400">
            <a:solidFill>
              <a:srgbClr val="0000FF"/>
            </a:solidFill>
            <a:miter lim="800000"/>
            <a:headEnd/>
            <a:tailEnd/>
          </a:ln>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Decide with your partner what will happen if the particles are released.</a:t>
            </a:r>
            <a:endParaRPr kumimoji="0" lang="en-US"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68633" name="Rectangle 25"/>
          <p:cNvSpPr>
            <a:spLocks noChangeArrowheads="1"/>
          </p:cNvSpPr>
          <p:nvPr/>
        </p:nvSpPr>
        <p:spPr bwMode="auto">
          <a:xfrm>
            <a:off x="276225" y="3500438"/>
            <a:ext cx="5413375" cy="482600"/>
          </a:xfrm>
          <a:prstGeom prst="rect">
            <a:avLst/>
          </a:prstGeom>
          <a:solidFill>
            <a:schemeClr val="accent1"/>
          </a:solidFill>
          <a:ln w="25400">
            <a:solidFill>
              <a:srgbClr val="0000FF"/>
            </a:solidFill>
            <a:miter lim="800000"/>
            <a:headEnd/>
            <a:tailEnd/>
          </a:ln>
        </p:spPr>
        <p:txBody>
          <a:bodyPr anchor="ctr">
            <a:spAutoFit/>
          </a:bodyPr>
          <a:lstStyle>
            <a:lvl1pPr marL="812800" indent="-812800">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812800" marR="0" lvl="0" indent="-81280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Ans: The particles remain at rest.</a:t>
            </a:r>
            <a:endParaRPr kumimoji="0" lang="en-US"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68642" name="Rectangle 34"/>
          <p:cNvSpPr>
            <a:spLocks noChangeArrowheads="1"/>
          </p:cNvSpPr>
          <p:nvPr/>
        </p:nvSpPr>
        <p:spPr bwMode="auto">
          <a:xfrm>
            <a:off x="392113" y="4342531"/>
            <a:ext cx="8239125"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355600" marR="0" lvl="0" indent="-35560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 The extra weight due to the longer string on the side of </a:t>
            </a:r>
            <a:r>
              <a:rPr kumimoji="0" lang="en-GB" altLang="en-US" sz="2600" b="1" i="1"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B</a:t>
            </a: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 is very small and our models ignore it.  There is also likely to be friction from the pulley and again this is ignored. )</a:t>
            </a:r>
            <a:endParaRPr kumimoji="0" lang="en-US"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endParaRPr>
          </a:p>
        </p:txBody>
      </p:sp>
      <p:grpSp>
        <p:nvGrpSpPr>
          <p:cNvPr id="8199" name="Group 44"/>
          <p:cNvGrpSpPr>
            <a:grpSpLocks/>
          </p:cNvGrpSpPr>
          <p:nvPr/>
        </p:nvGrpSpPr>
        <p:grpSpPr bwMode="auto">
          <a:xfrm>
            <a:off x="5838825" y="1095375"/>
            <a:ext cx="3098800" cy="3198813"/>
            <a:chOff x="3678" y="660"/>
            <a:chExt cx="1952" cy="2015"/>
          </a:xfrm>
        </p:grpSpPr>
        <p:grpSp>
          <p:nvGrpSpPr>
            <p:cNvPr id="8200" name="Group 45"/>
            <p:cNvGrpSpPr>
              <a:grpSpLocks/>
            </p:cNvGrpSpPr>
            <p:nvPr/>
          </p:nvGrpSpPr>
          <p:grpSpPr bwMode="auto">
            <a:xfrm>
              <a:off x="3678" y="660"/>
              <a:ext cx="1952" cy="2015"/>
              <a:chOff x="1726" y="660"/>
              <a:chExt cx="1952" cy="2015"/>
            </a:xfrm>
          </p:grpSpPr>
          <p:sp>
            <p:nvSpPr>
              <p:cNvPr id="8202" name="Rectangle 46"/>
              <p:cNvSpPr>
                <a:spLocks noChangeArrowheads="1"/>
              </p:cNvSpPr>
              <p:nvPr/>
            </p:nvSpPr>
            <p:spPr bwMode="auto">
              <a:xfrm>
                <a:off x="1726" y="660"/>
                <a:ext cx="1952" cy="2015"/>
              </a:xfrm>
              <a:prstGeom prst="rect">
                <a:avLst/>
              </a:prstGeom>
              <a:solidFill>
                <a:schemeClr val="bg1"/>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03" name="Line 47"/>
              <p:cNvSpPr>
                <a:spLocks noChangeShapeType="1"/>
              </p:cNvSpPr>
              <p:nvPr/>
            </p:nvSpPr>
            <p:spPr bwMode="auto">
              <a:xfrm>
                <a:off x="2932" y="935"/>
                <a:ext cx="0" cy="1227"/>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04" name="Line 48"/>
              <p:cNvSpPr>
                <a:spLocks noChangeShapeType="1"/>
              </p:cNvSpPr>
              <p:nvPr/>
            </p:nvSpPr>
            <p:spPr bwMode="auto">
              <a:xfrm>
                <a:off x="2494" y="924"/>
                <a:ext cx="0" cy="962"/>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05" name="Rectangle 49"/>
              <p:cNvSpPr>
                <a:spLocks noChangeArrowheads="1"/>
              </p:cNvSpPr>
              <p:nvPr/>
            </p:nvSpPr>
            <p:spPr bwMode="auto">
              <a:xfrm>
                <a:off x="2878" y="2141"/>
                <a:ext cx="106" cy="88"/>
              </a:xfrm>
              <a:prstGeom prst="rect">
                <a:avLst/>
              </a:prstGeom>
              <a:solidFill>
                <a:srgbClr val="0000FF"/>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06" name="Rectangle 50"/>
              <p:cNvSpPr>
                <a:spLocks noChangeArrowheads="1"/>
              </p:cNvSpPr>
              <p:nvPr/>
            </p:nvSpPr>
            <p:spPr bwMode="auto">
              <a:xfrm>
                <a:off x="2436" y="1864"/>
                <a:ext cx="106" cy="88"/>
              </a:xfrm>
              <a:prstGeom prst="rect">
                <a:avLst/>
              </a:prstGeom>
              <a:solidFill>
                <a:srgbClr val="0000FF"/>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07" name="Rectangle 51"/>
              <p:cNvSpPr>
                <a:spLocks noChangeArrowheads="1"/>
              </p:cNvSpPr>
              <p:nvPr/>
            </p:nvSpPr>
            <p:spPr bwMode="auto">
              <a:xfrm>
                <a:off x="2100" y="1739"/>
                <a:ext cx="255"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8208" name="Rectangle 52"/>
              <p:cNvSpPr>
                <a:spLocks noChangeArrowheads="1"/>
              </p:cNvSpPr>
              <p:nvPr/>
            </p:nvSpPr>
            <p:spPr bwMode="auto">
              <a:xfrm>
                <a:off x="3050" y="2006"/>
                <a:ext cx="255"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B</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grpSp>
            <p:nvGrpSpPr>
              <p:cNvPr id="8209" name="Group 53"/>
              <p:cNvGrpSpPr>
                <a:grpSpLocks/>
              </p:cNvGrpSpPr>
              <p:nvPr/>
            </p:nvGrpSpPr>
            <p:grpSpPr bwMode="auto">
              <a:xfrm>
                <a:off x="2453" y="1918"/>
                <a:ext cx="75" cy="384"/>
                <a:chOff x="4320" y="1899"/>
                <a:chExt cx="75" cy="384"/>
              </a:xfrm>
            </p:grpSpPr>
            <p:sp>
              <p:nvSpPr>
                <p:cNvPr id="8216" name="Line 54"/>
                <p:cNvSpPr>
                  <a:spLocks noChangeShapeType="1"/>
                </p:cNvSpPr>
                <p:nvPr/>
              </p:nvSpPr>
              <p:spPr bwMode="auto">
                <a:xfrm>
                  <a:off x="4363" y="1899"/>
                  <a:ext cx="0" cy="384"/>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17" name="Line 55"/>
                <p:cNvSpPr>
                  <a:spLocks noChangeShapeType="1"/>
                </p:cNvSpPr>
                <p:nvPr/>
              </p:nvSpPr>
              <p:spPr bwMode="auto">
                <a:xfrm>
                  <a:off x="4320" y="2197"/>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8210" name="Group 56"/>
              <p:cNvGrpSpPr>
                <a:grpSpLocks/>
              </p:cNvGrpSpPr>
              <p:nvPr/>
            </p:nvGrpSpPr>
            <p:grpSpPr bwMode="auto">
              <a:xfrm>
                <a:off x="2891" y="2163"/>
                <a:ext cx="75" cy="384"/>
                <a:chOff x="4320" y="1899"/>
                <a:chExt cx="75" cy="384"/>
              </a:xfrm>
            </p:grpSpPr>
            <p:sp>
              <p:nvSpPr>
                <p:cNvPr id="8214" name="Line 57"/>
                <p:cNvSpPr>
                  <a:spLocks noChangeShapeType="1"/>
                </p:cNvSpPr>
                <p:nvPr/>
              </p:nvSpPr>
              <p:spPr bwMode="auto">
                <a:xfrm>
                  <a:off x="4363" y="1899"/>
                  <a:ext cx="0" cy="384"/>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15" name="Line 58"/>
                <p:cNvSpPr>
                  <a:spLocks noChangeShapeType="1"/>
                </p:cNvSpPr>
                <p:nvPr/>
              </p:nvSpPr>
              <p:spPr bwMode="auto">
                <a:xfrm>
                  <a:off x="4320" y="2197"/>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8211" name="Rectangle 59"/>
              <p:cNvSpPr>
                <a:spLocks noChangeArrowheads="1"/>
              </p:cNvSpPr>
              <p:nvPr/>
            </p:nvSpPr>
            <p:spPr bwMode="auto">
              <a:xfrm>
                <a:off x="2977" y="2329"/>
                <a:ext cx="37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8212" name="Oval 60"/>
              <p:cNvSpPr>
                <a:spLocks noChangeArrowheads="1"/>
              </p:cNvSpPr>
              <p:nvPr/>
            </p:nvSpPr>
            <p:spPr bwMode="auto">
              <a:xfrm>
                <a:off x="2494" y="747"/>
                <a:ext cx="437" cy="405"/>
              </a:xfrm>
              <a:prstGeom prst="ellipse">
                <a:avLst/>
              </a:prstGeom>
              <a:solidFill>
                <a:schemeClr val="bg1"/>
              </a:solidFill>
              <a:ln w="19050">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13" name="Oval 61"/>
              <p:cNvSpPr>
                <a:spLocks noChangeArrowheads="1"/>
              </p:cNvSpPr>
              <p:nvPr/>
            </p:nvSpPr>
            <p:spPr bwMode="auto">
              <a:xfrm>
                <a:off x="2686" y="918"/>
                <a:ext cx="64" cy="6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8201" name="Rectangle 62"/>
            <p:cNvSpPr>
              <a:spLocks noChangeArrowheads="1"/>
            </p:cNvSpPr>
            <p:nvPr/>
          </p:nvSpPr>
          <p:spPr bwMode="auto">
            <a:xfrm>
              <a:off x="4083" y="2159"/>
              <a:ext cx="37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grpSp>
    </p:spTree>
    <p:extLst>
      <p:ext uri="{BB962C8B-B14F-4D97-AF65-F5344CB8AC3E}">
        <p14:creationId xmlns:p14="http://schemas.microsoft.com/office/powerpoint/2010/main" val="211768123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62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863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863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86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27" grpId="0"/>
      <p:bldP spid="68632" grpId="0" animBg="1"/>
      <p:bldP spid="68633" grpId="0" animBg="1"/>
      <p:bldP spid="6864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108"/>
          <p:cNvGrpSpPr>
            <a:grpSpLocks/>
          </p:cNvGrpSpPr>
          <p:nvPr/>
        </p:nvGrpSpPr>
        <p:grpSpPr bwMode="auto">
          <a:xfrm>
            <a:off x="5838825" y="1095375"/>
            <a:ext cx="3098800" cy="3198813"/>
            <a:chOff x="3678" y="660"/>
            <a:chExt cx="1952" cy="2015"/>
          </a:xfrm>
        </p:grpSpPr>
        <p:grpSp>
          <p:nvGrpSpPr>
            <p:cNvPr id="9233" name="Group 106"/>
            <p:cNvGrpSpPr>
              <a:grpSpLocks/>
            </p:cNvGrpSpPr>
            <p:nvPr/>
          </p:nvGrpSpPr>
          <p:grpSpPr bwMode="auto">
            <a:xfrm>
              <a:off x="3678" y="660"/>
              <a:ext cx="1952" cy="2015"/>
              <a:chOff x="1726" y="660"/>
              <a:chExt cx="1952" cy="2015"/>
            </a:xfrm>
          </p:grpSpPr>
          <p:sp>
            <p:nvSpPr>
              <p:cNvPr id="9235" name="Rectangle 84"/>
              <p:cNvSpPr>
                <a:spLocks noChangeArrowheads="1"/>
              </p:cNvSpPr>
              <p:nvPr/>
            </p:nvSpPr>
            <p:spPr bwMode="auto">
              <a:xfrm>
                <a:off x="1726" y="660"/>
                <a:ext cx="1952" cy="2015"/>
              </a:xfrm>
              <a:prstGeom prst="rect">
                <a:avLst/>
              </a:prstGeom>
              <a:solidFill>
                <a:schemeClr val="bg1"/>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9236" name="Line 86"/>
              <p:cNvSpPr>
                <a:spLocks noChangeShapeType="1"/>
              </p:cNvSpPr>
              <p:nvPr/>
            </p:nvSpPr>
            <p:spPr bwMode="auto">
              <a:xfrm>
                <a:off x="2932" y="935"/>
                <a:ext cx="0" cy="1227"/>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9237" name="Line 85"/>
              <p:cNvSpPr>
                <a:spLocks noChangeShapeType="1"/>
              </p:cNvSpPr>
              <p:nvPr/>
            </p:nvSpPr>
            <p:spPr bwMode="auto">
              <a:xfrm>
                <a:off x="2494" y="924"/>
                <a:ext cx="0" cy="962"/>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9238" name="Rectangle 87"/>
              <p:cNvSpPr>
                <a:spLocks noChangeArrowheads="1"/>
              </p:cNvSpPr>
              <p:nvPr/>
            </p:nvSpPr>
            <p:spPr bwMode="auto">
              <a:xfrm>
                <a:off x="2878" y="2141"/>
                <a:ext cx="106" cy="88"/>
              </a:xfrm>
              <a:prstGeom prst="rect">
                <a:avLst/>
              </a:prstGeom>
              <a:solidFill>
                <a:srgbClr val="0000FF"/>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9239" name="Rectangle 88"/>
              <p:cNvSpPr>
                <a:spLocks noChangeArrowheads="1"/>
              </p:cNvSpPr>
              <p:nvPr/>
            </p:nvSpPr>
            <p:spPr bwMode="auto">
              <a:xfrm>
                <a:off x="2436" y="1864"/>
                <a:ext cx="106" cy="88"/>
              </a:xfrm>
              <a:prstGeom prst="rect">
                <a:avLst/>
              </a:prstGeom>
              <a:solidFill>
                <a:srgbClr val="0000FF"/>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9240" name="Rectangle 89"/>
              <p:cNvSpPr>
                <a:spLocks noChangeArrowheads="1"/>
              </p:cNvSpPr>
              <p:nvPr/>
            </p:nvSpPr>
            <p:spPr bwMode="auto">
              <a:xfrm>
                <a:off x="2100" y="1739"/>
                <a:ext cx="255"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9241" name="Rectangle 90"/>
              <p:cNvSpPr>
                <a:spLocks noChangeArrowheads="1"/>
              </p:cNvSpPr>
              <p:nvPr/>
            </p:nvSpPr>
            <p:spPr bwMode="auto">
              <a:xfrm>
                <a:off x="3050" y="2006"/>
                <a:ext cx="255"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B</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grpSp>
            <p:nvGrpSpPr>
              <p:cNvPr id="9242" name="Group 91"/>
              <p:cNvGrpSpPr>
                <a:grpSpLocks/>
              </p:cNvGrpSpPr>
              <p:nvPr/>
            </p:nvGrpSpPr>
            <p:grpSpPr bwMode="auto">
              <a:xfrm>
                <a:off x="2453" y="1918"/>
                <a:ext cx="75" cy="384"/>
                <a:chOff x="4320" y="1899"/>
                <a:chExt cx="75" cy="384"/>
              </a:xfrm>
            </p:grpSpPr>
            <p:sp>
              <p:nvSpPr>
                <p:cNvPr id="9249" name="Line 92"/>
                <p:cNvSpPr>
                  <a:spLocks noChangeShapeType="1"/>
                </p:cNvSpPr>
                <p:nvPr/>
              </p:nvSpPr>
              <p:spPr bwMode="auto">
                <a:xfrm>
                  <a:off x="4363" y="1899"/>
                  <a:ext cx="0" cy="384"/>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9250" name="Line 93"/>
                <p:cNvSpPr>
                  <a:spLocks noChangeShapeType="1"/>
                </p:cNvSpPr>
                <p:nvPr/>
              </p:nvSpPr>
              <p:spPr bwMode="auto">
                <a:xfrm>
                  <a:off x="4320" y="2197"/>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9243" name="Group 94"/>
              <p:cNvGrpSpPr>
                <a:grpSpLocks/>
              </p:cNvGrpSpPr>
              <p:nvPr/>
            </p:nvGrpSpPr>
            <p:grpSpPr bwMode="auto">
              <a:xfrm>
                <a:off x="2891" y="2163"/>
                <a:ext cx="75" cy="384"/>
                <a:chOff x="4320" y="1899"/>
                <a:chExt cx="75" cy="384"/>
              </a:xfrm>
            </p:grpSpPr>
            <p:sp>
              <p:nvSpPr>
                <p:cNvPr id="9247" name="Line 95"/>
                <p:cNvSpPr>
                  <a:spLocks noChangeShapeType="1"/>
                </p:cNvSpPr>
                <p:nvPr/>
              </p:nvSpPr>
              <p:spPr bwMode="auto">
                <a:xfrm>
                  <a:off x="4363" y="1899"/>
                  <a:ext cx="0" cy="384"/>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9248" name="Line 96"/>
                <p:cNvSpPr>
                  <a:spLocks noChangeShapeType="1"/>
                </p:cNvSpPr>
                <p:nvPr/>
              </p:nvSpPr>
              <p:spPr bwMode="auto">
                <a:xfrm>
                  <a:off x="4320" y="2197"/>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9244" name="Rectangle 100"/>
              <p:cNvSpPr>
                <a:spLocks noChangeArrowheads="1"/>
              </p:cNvSpPr>
              <p:nvPr/>
            </p:nvSpPr>
            <p:spPr bwMode="auto">
              <a:xfrm>
                <a:off x="2977" y="2329"/>
                <a:ext cx="37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9245" name="Oval 103"/>
              <p:cNvSpPr>
                <a:spLocks noChangeArrowheads="1"/>
              </p:cNvSpPr>
              <p:nvPr/>
            </p:nvSpPr>
            <p:spPr bwMode="auto">
              <a:xfrm>
                <a:off x="2494" y="747"/>
                <a:ext cx="437" cy="405"/>
              </a:xfrm>
              <a:prstGeom prst="ellipse">
                <a:avLst/>
              </a:prstGeom>
              <a:solidFill>
                <a:schemeClr val="bg1"/>
              </a:solidFill>
              <a:ln w="19050">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9246" name="Oval 104"/>
              <p:cNvSpPr>
                <a:spLocks noChangeArrowheads="1"/>
              </p:cNvSpPr>
              <p:nvPr/>
            </p:nvSpPr>
            <p:spPr bwMode="auto">
              <a:xfrm>
                <a:off x="2686" y="918"/>
                <a:ext cx="64" cy="6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9234" name="Rectangle 107"/>
            <p:cNvSpPr>
              <a:spLocks noChangeArrowheads="1"/>
            </p:cNvSpPr>
            <p:nvPr/>
          </p:nvSpPr>
          <p:spPr bwMode="auto">
            <a:xfrm>
              <a:off x="4083" y="2159"/>
              <a:ext cx="37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grpSp>
      <p:grpSp>
        <p:nvGrpSpPr>
          <p:cNvPr id="6" name="Group 26"/>
          <p:cNvGrpSpPr>
            <a:grpSpLocks/>
          </p:cNvGrpSpPr>
          <p:nvPr/>
        </p:nvGrpSpPr>
        <p:grpSpPr bwMode="auto">
          <a:xfrm>
            <a:off x="6986127" y="2598738"/>
            <a:ext cx="119063" cy="473075"/>
            <a:chOff x="3926" y="1909"/>
            <a:chExt cx="75" cy="298"/>
          </a:xfrm>
        </p:grpSpPr>
        <p:sp>
          <p:nvSpPr>
            <p:cNvPr id="9231" name="Line 27"/>
            <p:cNvSpPr>
              <a:spLocks noChangeShapeType="1"/>
            </p:cNvSpPr>
            <p:nvPr/>
          </p:nvSpPr>
          <p:spPr bwMode="auto">
            <a:xfrm flipV="1">
              <a:off x="3969" y="1909"/>
              <a:ext cx="0" cy="298"/>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9232" name="Line 28"/>
            <p:cNvSpPr>
              <a:spLocks noChangeShapeType="1"/>
            </p:cNvSpPr>
            <p:nvPr/>
          </p:nvSpPr>
          <p:spPr bwMode="auto">
            <a:xfrm flipV="1">
              <a:off x="3926" y="1995"/>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7" name="Group 29"/>
          <p:cNvGrpSpPr>
            <a:grpSpLocks/>
          </p:cNvGrpSpPr>
          <p:nvPr/>
        </p:nvGrpSpPr>
        <p:grpSpPr bwMode="auto">
          <a:xfrm>
            <a:off x="7694613" y="3009900"/>
            <a:ext cx="119062" cy="473075"/>
            <a:chOff x="3926" y="1909"/>
            <a:chExt cx="75" cy="298"/>
          </a:xfrm>
        </p:grpSpPr>
        <p:sp>
          <p:nvSpPr>
            <p:cNvPr id="9229" name="Line 30"/>
            <p:cNvSpPr>
              <a:spLocks noChangeShapeType="1"/>
            </p:cNvSpPr>
            <p:nvPr/>
          </p:nvSpPr>
          <p:spPr bwMode="auto">
            <a:xfrm flipV="1">
              <a:off x="3969" y="1909"/>
              <a:ext cx="0" cy="298"/>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9230" name="Line 31"/>
            <p:cNvSpPr>
              <a:spLocks noChangeShapeType="1"/>
            </p:cNvSpPr>
            <p:nvPr/>
          </p:nvSpPr>
          <p:spPr bwMode="auto">
            <a:xfrm flipV="1">
              <a:off x="3926" y="1995"/>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69669" name="Rectangle 37"/>
          <p:cNvSpPr>
            <a:spLocks noChangeArrowheads="1"/>
          </p:cNvSpPr>
          <p:nvPr/>
        </p:nvSpPr>
        <p:spPr bwMode="auto">
          <a:xfrm>
            <a:off x="6565900" y="2408238"/>
            <a:ext cx="4222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69670" name="Rectangle 38"/>
          <p:cNvSpPr>
            <a:spLocks noChangeArrowheads="1"/>
          </p:cNvSpPr>
          <p:nvPr/>
        </p:nvSpPr>
        <p:spPr bwMode="auto">
          <a:xfrm>
            <a:off x="7802563" y="2832100"/>
            <a:ext cx="4222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69676" name="Rectangle 44"/>
          <p:cNvSpPr>
            <a:spLocks noChangeArrowheads="1"/>
          </p:cNvSpPr>
          <p:nvPr/>
        </p:nvSpPr>
        <p:spPr bwMode="auto">
          <a:xfrm>
            <a:off x="419100" y="4821238"/>
            <a:ext cx="8518525"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Since the forces on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and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B</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are the same, it is not possible for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B</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to accelerate downwards and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upwards.</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69685" name="Rectangle 53"/>
          <p:cNvSpPr>
            <a:spLocks noChangeArrowheads="1"/>
          </p:cNvSpPr>
          <p:nvPr/>
        </p:nvSpPr>
        <p:spPr bwMode="auto">
          <a:xfrm>
            <a:off x="419100" y="2700338"/>
            <a:ext cx="537845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355600" marR="0" lvl="0" indent="-355600" algn="l" defTabSz="914400" rtl="0" eaLnBrk="1" fontAlgn="base" latinLnBrk="0" hangingPunct="1">
              <a:lnSpc>
                <a:spcPct val="100000"/>
              </a:lnSpc>
              <a:spcBef>
                <a:spcPct val="0"/>
              </a:spcBef>
              <a:spcAft>
                <a:spcPct val="0"/>
              </a:spcAft>
              <a:buClrTx/>
              <a:buSzTx/>
              <a:buFontTx/>
              <a:buChar char="•"/>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The string is light (no weight), and inextensible (it doesn’t stretch). </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69687" name="Rectangle 55"/>
          <p:cNvSpPr>
            <a:spLocks noChangeArrowheads="1"/>
          </p:cNvSpPr>
          <p:nvPr/>
        </p:nvSpPr>
        <p:spPr bwMode="auto">
          <a:xfrm>
            <a:off x="419100" y="3911600"/>
            <a:ext cx="73437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55600" indent="-355600">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355600" marR="0" lvl="0" indent="-355600" algn="l" defTabSz="914400" rtl="0" eaLnBrk="1" fontAlgn="base" latinLnBrk="0" hangingPunct="1">
              <a:lnSpc>
                <a:spcPct val="100000"/>
              </a:lnSpc>
              <a:spcBef>
                <a:spcPct val="0"/>
              </a:spcBef>
              <a:spcAft>
                <a:spcPct val="0"/>
              </a:spcAft>
              <a:buClrTx/>
              <a:buSzTx/>
              <a:buFontTx/>
              <a:buChar char="•"/>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The pulley is smooth so the </a:t>
            </a:r>
          </a:p>
          <a:p>
            <a:pPr marL="355600" marR="0" lvl="0" indent="-35560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tension in the string is the same throughout. </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69688" name="Rectangle 56"/>
          <p:cNvSpPr>
            <a:spLocks noChangeArrowheads="1"/>
          </p:cNvSpPr>
          <p:nvPr/>
        </p:nvSpPr>
        <p:spPr bwMode="auto">
          <a:xfrm>
            <a:off x="419100" y="1535113"/>
            <a:ext cx="50292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We make the following modelling assumptions when we solve problems:</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69689" name="AutoShape 57"/>
          <p:cNvSpPr>
            <a:spLocks noChangeArrowheads="1"/>
          </p:cNvSpPr>
          <p:nvPr/>
        </p:nvSpPr>
        <p:spPr bwMode="auto">
          <a:xfrm>
            <a:off x="8736013" y="257175"/>
            <a:ext cx="187325" cy="265113"/>
          </a:xfrm>
          <a:prstGeom prst="star5">
            <a:avLst/>
          </a:prstGeom>
          <a:solidFill>
            <a:srgbClr val="3366FF"/>
          </a:solidFill>
          <a:ln w="38100">
            <a:solidFill>
              <a:srgbClr val="0000CC"/>
            </a:solidFill>
            <a:miter lim="800000"/>
            <a:headEnd/>
            <a:tailEnd/>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9228" name="Rectangle 109"/>
          <p:cNvSpPr>
            <a:spLocks noChangeArrowheads="1"/>
          </p:cNvSpPr>
          <p:nvPr/>
        </p:nvSpPr>
        <p:spPr bwMode="auto">
          <a:xfrm>
            <a:off x="419100" y="230188"/>
            <a:ext cx="8212138"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1163638" algn="l"/>
                <a:tab pos="1800225" algn="l"/>
                <a:tab pos="2520950" algn="l"/>
              </a:tabLst>
              <a:defRPr>
                <a:solidFill>
                  <a:schemeClr val="tx1"/>
                </a:solidFill>
                <a:latin typeface="Arial" panose="020B0604020202020204" pitchFamily="34" charset="0"/>
              </a:defRPr>
            </a:lvl1pPr>
            <a:lvl2pPr marL="742950" indent="-285750">
              <a:tabLst>
                <a:tab pos="1163638" algn="l"/>
                <a:tab pos="1800225" algn="l"/>
                <a:tab pos="2520950" algn="l"/>
              </a:tabLst>
              <a:defRPr>
                <a:solidFill>
                  <a:schemeClr val="tx1"/>
                </a:solidFill>
                <a:latin typeface="Arial" panose="020B0604020202020204" pitchFamily="34" charset="0"/>
              </a:defRPr>
            </a:lvl2pPr>
            <a:lvl3pPr marL="1143000" indent="-228600">
              <a:tabLst>
                <a:tab pos="1163638" algn="l"/>
                <a:tab pos="1800225" algn="l"/>
                <a:tab pos="2520950" algn="l"/>
              </a:tabLst>
              <a:defRPr>
                <a:solidFill>
                  <a:schemeClr val="tx1"/>
                </a:solidFill>
                <a:latin typeface="Arial" panose="020B0604020202020204" pitchFamily="34" charset="0"/>
              </a:defRPr>
            </a:lvl3pPr>
            <a:lvl4pPr marL="1600200" indent="-228600">
              <a:tabLst>
                <a:tab pos="1163638" algn="l"/>
                <a:tab pos="1800225" algn="l"/>
                <a:tab pos="2520950" algn="l"/>
              </a:tabLst>
              <a:defRPr>
                <a:solidFill>
                  <a:schemeClr val="tx1"/>
                </a:solidFill>
                <a:latin typeface="Arial" panose="020B0604020202020204" pitchFamily="34" charset="0"/>
              </a:defRPr>
            </a:lvl4pPr>
            <a:lvl5pPr marL="2057400" indent="-228600">
              <a:tabLst>
                <a:tab pos="1163638"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163638"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163638"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163638"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163638"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1163638"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e.g.1.	The diagram shows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particles,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and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B</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each of mass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3</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kg, connected by a string which runs over a fixed pulley. </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Tree>
    <p:extLst>
      <p:ext uri="{BB962C8B-B14F-4D97-AF65-F5344CB8AC3E}">
        <p14:creationId xmlns:p14="http://schemas.microsoft.com/office/powerpoint/2010/main" val="270493435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300"/>
                                  </p:stCondLst>
                                  <p:childTnLst>
                                    <p:set>
                                      <p:cBhvr>
                                        <p:cTn id="6" dur="1" fill="hold">
                                          <p:stCondLst>
                                            <p:cond delay="0"/>
                                          </p:stCondLst>
                                        </p:cTn>
                                        <p:tgtEl>
                                          <p:spTgt spid="6968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968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968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1000"/>
                                        <p:tgtEl>
                                          <p:spTgt spid="6"/>
                                        </p:tgtEl>
                                      </p:cBhvr>
                                    </p:animEffect>
                                  </p:childTnLst>
                                </p:cTn>
                              </p:par>
                            </p:childTnLst>
                          </p:cTn>
                        </p:par>
                        <p:par>
                          <p:cTn id="20" fill="hold" nodeType="afterGroup">
                            <p:stCondLst>
                              <p:cond delay="1000"/>
                            </p:stCondLst>
                            <p:childTnLst>
                              <p:par>
                                <p:cTn id="21" presetID="1" presetClass="entr" presetSubtype="0" fill="hold" grpId="0" nodeType="afterEffect">
                                  <p:stCondLst>
                                    <p:cond delay="500"/>
                                  </p:stCondLst>
                                  <p:childTnLst>
                                    <p:set>
                                      <p:cBhvr>
                                        <p:cTn id="22" dur="1" fill="hold">
                                          <p:stCondLst>
                                            <p:cond delay="0"/>
                                          </p:stCondLst>
                                        </p:cTn>
                                        <p:tgtEl>
                                          <p:spTgt spid="69669"/>
                                        </p:tgtEl>
                                        <p:attrNameLst>
                                          <p:attrName>style.visibility</p:attrName>
                                        </p:attrNameLst>
                                      </p:cBhvr>
                                      <p:to>
                                        <p:strVal val="visible"/>
                                      </p:to>
                                    </p:set>
                                  </p:childTnLst>
                                </p:cTn>
                              </p:par>
                            </p:childTnLst>
                          </p:cTn>
                        </p:par>
                        <p:par>
                          <p:cTn id="23" fill="hold" nodeType="afterGroup">
                            <p:stCondLst>
                              <p:cond delay="1500"/>
                            </p:stCondLst>
                            <p:childTnLst>
                              <p:par>
                                <p:cTn id="24" presetID="22" presetClass="entr" presetSubtype="4" fill="hold" nodeType="afterEffect">
                                  <p:stCondLst>
                                    <p:cond delay="50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1000"/>
                                        <p:tgtEl>
                                          <p:spTgt spid="7"/>
                                        </p:tgtEl>
                                      </p:cBhvr>
                                    </p:animEffect>
                                  </p:childTnLst>
                                </p:cTn>
                              </p:par>
                            </p:childTnLst>
                          </p:cTn>
                        </p:par>
                        <p:par>
                          <p:cTn id="27" fill="hold" nodeType="afterGroup">
                            <p:stCondLst>
                              <p:cond delay="3000"/>
                            </p:stCondLst>
                            <p:childTnLst>
                              <p:par>
                                <p:cTn id="28" presetID="1" presetClass="entr" presetSubtype="0" fill="hold" grpId="0" nodeType="afterEffect">
                                  <p:stCondLst>
                                    <p:cond delay="500"/>
                                  </p:stCondLst>
                                  <p:childTnLst>
                                    <p:set>
                                      <p:cBhvr>
                                        <p:cTn id="29" dur="1" fill="hold">
                                          <p:stCondLst>
                                            <p:cond delay="0"/>
                                          </p:stCondLst>
                                        </p:cTn>
                                        <p:tgtEl>
                                          <p:spTgt spid="69670"/>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69676"/>
                                        </p:tgtEl>
                                        <p:attrNameLst>
                                          <p:attrName>style.visibility</p:attrName>
                                        </p:attrNameLst>
                                      </p:cBhvr>
                                      <p:to>
                                        <p:strVal val="visible"/>
                                      </p:to>
                                    </p:set>
                                  </p:childTnLst>
                                </p:cTn>
                              </p:par>
                            </p:childTnLst>
                          </p:cTn>
                        </p:par>
                        <p:par>
                          <p:cTn id="34" fill="hold" nodeType="afterGroup">
                            <p:stCondLst>
                              <p:cond delay="0"/>
                            </p:stCondLst>
                            <p:childTnLst>
                              <p:par>
                                <p:cTn id="35" presetID="1" presetClass="entr" presetSubtype="0" fill="hold" nodeType="afterEffect">
                                  <p:stCondLst>
                                    <p:cond delay="500"/>
                                  </p:stCondLst>
                                  <p:childTnLst>
                                    <p:set>
                                      <p:cBhvr>
                                        <p:cTn id="36" dur="1" fill="hold">
                                          <p:stCondLst>
                                            <p:cond delay="0"/>
                                          </p:stCondLst>
                                        </p:cTn>
                                        <p:tgtEl>
                                          <p:spTgt spid="696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69" grpId="0"/>
      <p:bldP spid="69670" grpId="0"/>
      <p:bldP spid="69676" grpId="0"/>
      <p:bldP spid="69685" grpId="0"/>
      <p:bldP spid="69687" grpId="0"/>
      <p:bldP spid="6968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112"/>
          <p:cNvGrpSpPr>
            <a:grpSpLocks/>
          </p:cNvGrpSpPr>
          <p:nvPr/>
        </p:nvGrpSpPr>
        <p:grpSpPr bwMode="auto">
          <a:xfrm>
            <a:off x="5838825" y="1095375"/>
            <a:ext cx="3098800" cy="3198813"/>
            <a:chOff x="3678" y="690"/>
            <a:chExt cx="1952" cy="2015"/>
          </a:xfrm>
        </p:grpSpPr>
        <p:grpSp>
          <p:nvGrpSpPr>
            <p:cNvPr id="10260" name="Group 94"/>
            <p:cNvGrpSpPr>
              <a:grpSpLocks/>
            </p:cNvGrpSpPr>
            <p:nvPr/>
          </p:nvGrpSpPr>
          <p:grpSpPr bwMode="auto">
            <a:xfrm>
              <a:off x="3678" y="690"/>
              <a:ext cx="1952" cy="2015"/>
              <a:chOff x="1726" y="660"/>
              <a:chExt cx="1952" cy="2015"/>
            </a:xfrm>
          </p:grpSpPr>
          <p:sp>
            <p:nvSpPr>
              <p:cNvPr id="10269" name="Rectangle 95"/>
              <p:cNvSpPr>
                <a:spLocks noChangeArrowheads="1"/>
              </p:cNvSpPr>
              <p:nvPr/>
            </p:nvSpPr>
            <p:spPr bwMode="auto">
              <a:xfrm>
                <a:off x="1726" y="660"/>
                <a:ext cx="1952" cy="2015"/>
              </a:xfrm>
              <a:prstGeom prst="rect">
                <a:avLst/>
              </a:prstGeom>
              <a:solidFill>
                <a:schemeClr val="bg1"/>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270" name="Line 96"/>
              <p:cNvSpPr>
                <a:spLocks noChangeShapeType="1"/>
              </p:cNvSpPr>
              <p:nvPr/>
            </p:nvSpPr>
            <p:spPr bwMode="auto">
              <a:xfrm>
                <a:off x="2932" y="935"/>
                <a:ext cx="0" cy="1227"/>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271" name="Line 97"/>
              <p:cNvSpPr>
                <a:spLocks noChangeShapeType="1"/>
              </p:cNvSpPr>
              <p:nvPr/>
            </p:nvSpPr>
            <p:spPr bwMode="auto">
              <a:xfrm>
                <a:off x="2494" y="924"/>
                <a:ext cx="0" cy="962"/>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272" name="Rectangle 98"/>
              <p:cNvSpPr>
                <a:spLocks noChangeArrowheads="1"/>
              </p:cNvSpPr>
              <p:nvPr/>
            </p:nvSpPr>
            <p:spPr bwMode="auto">
              <a:xfrm>
                <a:off x="2878" y="2141"/>
                <a:ext cx="106" cy="88"/>
              </a:xfrm>
              <a:prstGeom prst="rect">
                <a:avLst/>
              </a:prstGeom>
              <a:solidFill>
                <a:srgbClr val="0000FF"/>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273" name="Rectangle 99"/>
              <p:cNvSpPr>
                <a:spLocks noChangeArrowheads="1"/>
              </p:cNvSpPr>
              <p:nvPr/>
            </p:nvSpPr>
            <p:spPr bwMode="auto">
              <a:xfrm>
                <a:off x="2436" y="1864"/>
                <a:ext cx="106" cy="88"/>
              </a:xfrm>
              <a:prstGeom prst="rect">
                <a:avLst/>
              </a:prstGeom>
              <a:solidFill>
                <a:srgbClr val="0000FF"/>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274" name="Rectangle 100"/>
              <p:cNvSpPr>
                <a:spLocks noChangeArrowheads="1"/>
              </p:cNvSpPr>
              <p:nvPr/>
            </p:nvSpPr>
            <p:spPr bwMode="auto">
              <a:xfrm>
                <a:off x="2100" y="1739"/>
                <a:ext cx="255"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0275" name="Rectangle 101"/>
              <p:cNvSpPr>
                <a:spLocks noChangeArrowheads="1"/>
              </p:cNvSpPr>
              <p:nvPr/>
            </p:nvSpPr>
            <p:spPr bwMode="auto">
              <a:xfrm>
                <a:off x="3050" y="2006"/>
                <a:ext cx="255"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B</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grpSp>
            <p:nvGrpSpPr>
              <p:cNvPr id="10276" name="Group 102"/>
              <p:cNvGrpSpPr>
                <a:grpSpLocks/>
              </p:cNvGrpSpPr>
              <p:nvPr/>
            </p:nvGrpSpPr>
            <p:grpSpPr bwMode="auto">
              <a:xfrm>
                <a:off x="2453" y="1918"/>
                <a:ext cx="75" cy="384"/>
                <a:chOff x="4320" y="1899"/>
                <a:chExt cx="75" cy="384"/>
              </a:xfrm>
            </p:grpSpPr>
            <p:sp>
              <p:nvSpPr>
                <p:cNvPr id="10283" name="Line 103"/>
                <p:cNvSpPr>
                  <a:spLocks noChangeShapeType="1"/>
                </p:cNvSpPr>
                <p:nvPr/>
              </p:nvSpPr>
              <p:spPr bwMode="auto">
                <a:xfrm>
                  <a:off x="4363" y="1899"/>
                  <a:ext cx="0" cy="384"/>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284" name="Line 104"/>
                <p:cNvSpPr>
                  <a:spLocks noChangeShapeType="1"/>
                </p:cNvSpPr>
                <p:nvPr/>
              </p:nvSpPr>
              <p:spPr bwMode="auto">
                <a:xfrm>
                  <a:off x="4320" y="2197"/>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0277" name="Group 105"/>
              <p:cNvGrpSpPr>
                <a:grpSpLocks/>
              </p:cNvGrpSpPr>
              <p:nvPr/>
            </p:nvGrpSpPr>
            <p:grpSpPr bwMode="auto">
              <a:xfrm>
                <a:off x="2891" y="2163"/>
                <a:ext cx="75" cy="384"/>
                <a:chOff x="4320" y="1899"/>
                <a:chExt cx="75" cy="384"/>
              </a:xfrm>
            </p:grpSpPr>
            <p:sp>
              <p:nvSpPr>
                <p:cNvPr id="10281" name="Line 106"/>
                <p:cNvSpPr>
                  <a:spLocks noChangeShapeType="1"/>
                </p:cNvSpPr>
                <p:nvPr/>
              </p:nvSpPr>
              <p:spPr bwMode="auto">
                <a:xfrm>
                  <a:off x="4363" y="1899"/>
                  <a:ext cx="0" cy="384"/>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282" name="Line 107"/>
                <p:cNvSpPr>
                  <a:spLocks noChangeShapeType="1"/>
                </p:cNvSpPr>
                <p:nvPr/>
              </p:nvSpPr>
              <p:spPr bwMode="auto">
                <a:xfrm>
                  <a:off x="4320" y="2197"/>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0278" name="Rectangle 108"/>
              <p:cNvSpPr>
                <a:spLocks noChangeArrowheads="1"/>
              </p:cNvSpPr>
              <p:nvPr/>
            </p:nvSpPr>
            <p:spPr bwMode="auto">
              <a:xfrm>
                <a:off x="2977" y="2329"/>
                <a:ext cx="37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10279" name="Oval 109"/>
              <p:cNvSpPr>
                <a:spLocks noChangeArrowheads="1"/>
              </p:cNvSpPr>
              <p:nvPr/>
            </p:nvSpPr>
            <p:spPr bwMode="auto">
              <a:xfrm>
                <a:off x="2494" y="747"/>
                <a:ext cx="437" cy="405"/>
              </a:xfrm>
              <a:prstGeom prst="ellipse">
                <a:avLst/>
              </a:prstGeom>
              <a:solidFill>
                <a:schemeClr val="bg1"/>
              </a:solidFill>
              <a:ln w="19050">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280" name="Oval 110"/>
              <p:cNvSpPr>
                <a:spLocks noChangeArrowheads="1"/>
              </p:cNvSpPr>
              <p:nvPr/>
            </p:nvSpPr>
            <p:spPr bwMode="auto">
              <a:xfrm>
                <a:off x="2686" y="918"/>
                <a:ext cx="64" cy="6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0261" name="Group 70"/>
            <p:cNvGrpSpPr>
              <a:grpSpLocks/>
            </p:cNvGrpSpPr>
            <p:nvPr/>
          </p:nvGrpSpPr>
          <p:grpSpPr bwMode="auto">
            <a:xfrm>
              <a:off x="4847" y="1896"/>
              <a:ext cx="75" cy="298"/>
              <a:chOff x="3926" y="1909"/>
              <a:chExt cx="75" cy="298"/>
            </a:xfrm>
          </p:grpSpPr>
          <p:sp>
            <p:nvSpPr>
              <p:cNvPr id="10267" name="Line 71"/>
              <p:cNvSpPr>
                <a:spLocks noChangeShapeType="1"/>
              </p:cNvSpPr>
              <p:nvPr/>
            </p:nvSpPr>
            <p:spPr bwMode="auto">
              <a:xfrm flipV="1">
                <a:off x="3969" y="1909"/>
                <a:ext cx="0" cy="298"/>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268" name="Line 72"/>
              <p:cNvSpPr>
                <a:spLocks noChangeShapeType="1"/>
              </p:cNvSpPr>
              <p:nvPr/>
            </p:nvSpPr>
            <p:spPr bwMode="auto">
              <a:xfrm flipV="1">
                <a:off x="3926" y="1995"/>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0262" name="Rectangle 74"/>
            <p:cNvSpPr>
              <a:spLocks noChangeArrowheads="1"/>
            </p:cNvSpPr>
            <p:nvPr/>
          </p:nvSpPr>
          <p:spPr bwMode="auto">
            <a:xfrm>
              <a:off x="4136" y="1517"/>
              <a:ext cx="26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dirty="0">
                  <a:ln>
                    <a:noFill/>
                  </a:ln>
                  <a:solidFill>
                    <a:srgbClr val="0000FF"/>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dirty="0">
                <a:ln>
                  <a:noFill/>
                </a:ln>
                <a:solidFill>
                  <a:srgbClr val="0000FF"/>
                </a:solidFill>
                <a:effectLst/>
                <a:uLnTx/>
                <a:uFillTx/>
                <a:latin typeface="Comic Sans MS" panose="030F0702030302020204" pitchFamily="66" charset="0"/>
                <a:ea typeface="+mn-ea"/>
                <a:cs typeface="+mn-cs"/>
              </a:endParaRPr>
            </a:p>
          </p:txBody>
        </p:sp>
        <p:sp>
          <p:nvSpPr>
            <p:cNvPr id="10263" name="Rectangle 75"/>
            <p:cNvSpPr>
              <a:spLocks noChangeArrowheads="1"/>
            </p:cNvSpPr>
            <p:nvPr/>
          </p:nvSpPr>
          <p:spPr bwMode="auto">
            <a:xfrm>
              <a:off x="4915" y="1784"/>
              <a:ext cx="26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grpSp>
          <p:nvGrpSpPr>
            <p:cNvPr id="10264" name="Group 67"/>
            <p:cNvGrpSpPr>
              <a:grpSpLocks/>
            </p:cNvGrpSpPr>
            <p:nvPr/>
          </p:nvGrpSpPr>
          <p:grpSpPr bwMode="auto">
            <a:xfrm>
              <a:off x="4410" y="1637"/>
              <a:ext cx="75" cy="298"/>
              <a:chOff x="3926" y="1909"/>
              <a:chExt cx="75" cy="298"/>
            </a:xfrm>
          </p:grpSpPr>
          <p:sp>
            <p:nvSpPr>
              <p:cNvPr id="10265" name="Line 68"/>
              <p:cNvSpPr>
                <a:spLocks noChangeShapeType="1"/>
              </p:cNvSpPr>
              <p:nvPr/>
            </p:nvSpPr>
            <p:spPr bwMode="auto">
              <a:xfrm flipV="1">
                <a:off x="3960" y="1909"/>
                <a:ext cx="0" cy="298"/>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266" name="Line 69"/>
              <p:cNvSpPr>
                <a:spLocks noChangeShapeType="1"/>
              </p:cNvSpPr>
              <p:nvPr/>
            </p:nvSpPr>
            <p:spPr bwMode="auto">
              <a:xfrm flipV="1">
                <a:off x="3926" y="1995"/>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sp>
        <p:nvSpPr>
          <p:cNvPr id="72815" name="Rectangle 111"/>
          <p:cNvSpPr>
            <a:spLocks noChangeArrowheads="1"/>
          </p:cNvSpPr>
          <p:nvPr/>
        </p:nvSpPr>
        <p:spPr bwMode="auto">
          <a:xfrm>
            <a:off x="6481763" y="3475038"/>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72737" name="Rectangle 33"/>
          <p:cNvSpPr>
            <a:spLocks noChangeArrowheads="1"/>
          </p:cNvSpPr>
          <p:nvPr/>
        </p:nvSpPr>
        <p:spPr bwMode="auto">
          <a:xfrm>
            <a:off x="6481763" y="3475038"/>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4</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10245" name="Rectangle 12"/>
          <p:cNvSpPr>
            <a:spLocks noChangeArrowheads="1"/>
          </p:cNvSpPr>
          <p:nvPr/>
        </p:nvSpPr>
        <p:spPr bwMode="auto">
          <a:xfrm>
            <a:off x="487363" y="646113"/>
            <a:ext cx="5370512"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Suppose now that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has mass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4</a:t>
            </a:r>
            <a:r>
              <a:rPr kumimoji="0" lang="en-GB" altLang="en-US" sz="10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kg whilst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B</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still has mass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3</a:t>
            </a:r>
            <a:r>
              <a:rPr kumimoji="0" lang="en-GB" altLang="en-US" sz="10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kg.</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72736" name="Rectangle 32"/>
          <p:cNvSpPr>
            <a:spLocks noChangeArrowheads="1"/>
          </p:cNvSpPr>
          <p:nvPr/>
        </p:nvSpPr>
        <p:spPr bwMode="auto">
          <a:xfrm>
            <a:off x="487363" y="2551113"/>
            <a:ext cx="4945062"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The particles are joined together so the magnitude of the acceleration is the same for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B</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grpSp>
        <p:nvGrpSpPr>
          <p:cNvPr id="8" name="Group 38"/>
          <p:cNvGrpSpPr>
            <a:grpSpLocks/>
          </p:cNvGrpSpPr>
          <p:nvPr/>
        </p:nvGrpSpPr>
        <p:grpSpPr bwMode="auto">
          <a:xfrm>
            <a:off x="8442325" y="3005138"/>
            <a:ext cx="0" cy="574675"/>
            <a:chOff x="5270" y="1852"/>
            <a:chExt cx="0" cy="362"/>
          </a:xfrm>
        </p:grpSpPr>
        <p:sp>
          <p:nvSpPr>
            <p:cNvPr id="10258" name="Line 35"/>
            <p:cNvSpPr>
              <a:spLocks noChangeShapeType="1"/>
            </p:cNvSpPr>
            <p:nvPr/>
          </p:nvSpPr>
          <p:spPr bwMode="auto">
            <a:xfrm flipV="1">
              <a:off x="5270" y="1852"/>
              <a:ext cx="0" cy="362"/>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259" name="Line 37"/>
            <p:cNvSpPr>
              <a:spLocks noChangeShapeType="1"/>
            </p:cNvSpPr>
            <p:nvPr/>
          </p:nvSpPr>
          <p:spPr bwMode="auto">
            <a:xfrm flipV="1">
              <a:off x="5270" y="1914"/>
              <a:ext cx="0" cy="107"/>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9" name="Group 39"/>
          <p:cNvGrpSpPr>
            <a:grpSpLocks/>
          </p:cNvGrpSpPr>
          <p:nvPr/>
        </p:nvGrpSpPr>
        <p:grpSpPr bwMode="auto">
          <a:xfrm flipV="1">
            <a:off x="6318250" y="2828925"/>
            <a:ext cx="0" cy="574675"/>
            <a:chOff x="5270" y="1852"/>
            <a:chExt cx="0" cy="362"/>
          </a:xfrm>
        </p:grpSpPr>
        <p:sp>
          <p:nvSpPr>
            <p:cNvPr id="10256" name="Line 40"/>
            <p:cNvSpPr>
              <a:spLocks noChangeShapeType="1"/>
            </p:cNvSpPr>
            <p:nvPr/>
          </p:nvSpPr>
          <p:spPr bwMode="auto">
            <a:xfrm flipV="1">
              <a:off x="5270" y="1852"/>
              <a:ext cx="0" cy="362"/>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0257" name="Line 41"/>
            <p:cNvSpPr>
              <a:spLocks noChangeShapeType="1"/>
            </p:cNvSpPr>
            <p:nvPr/>
          </p:nvSpPr>
          <p:spPr bwMode="auto">
            <a:xfrm flipV="1">
              <a:off x="5270" y="1914"/>
              <a:ext cx="0" cy="107"/>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72746" name="Rectangle 42"/>
          <p:cNvSpPr>
            <a:spLocks noChangeArrowheads="1"/>
          </p:cNvSpPr>
          <p:nvPr/>
        </p:nvSpPr>
        <p:spPr bwMode="auto">
          <a:xfrm>
            <a:off x="5921375" y="3135313"/>
            <a:ext cx="36988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FF0000"/>
              </a:solidFill>
              <a:effectLst/>
              <a:uLnTx/>
              <a:uFillTx/>
              <a:latin typeface="Comic Sans MS" panose="030F0702030302020204" pitchFamily="66" charset="0"/>
              <a:ea typeface="+mn-ea"/>
              <a:cs typeface="+mn-cs"/>
            </a:endParaRPr>
          </a:p>
        </p:txBody>
      </p:sp>
      <p:sp>
        <p:nvSpPr>
          <p:cNvPr id="72747" name="Rectangle 43"/>
          <p:cNvSpPr>
            <a:spLocks noChangeArrowheads="1"/>
          </p:cNvSpPr>
          <p:nvPr/>
        </p:nvSpPr>
        <p:spPr bwMode="auto">
          <a:xfrm>
            <a:off x="8443913" y="2678113"/>
            <a:ext cx="36988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FF0000"/>
              </a:solidFill>
              <a:effectLst/>
              <a:uLnTx/>
              <a:uFillTx/>
              <a:latin typeface="Comic Sans MS" panose="030F0702030302020204" pitchFamily="66" charset="0"/>
              <a:ea typeface="+mn-ea"/>
              <a:cs typeface="+mn-cs"/>
            </a:endParaRPr>
          </a:p>
        </p:txBody>
      </p:sp>
      <p:sp>
        <p:nvSpPr>
          <p:cNvPr id="72749" name="Rectangle 45"/>
          <p:cNvSpPr>
            <a:spLocks noChangeArrowheads="1"/>
          </p:cNvSpPr>
          <p:nvPr/>
        </p:nvSpPr>
        <p:spPr bwMode="auto">
          <a:xfrm>
            <a:off x="487363" y="4406900"/>
            <a:ext cx="8043862" cy="879475"/>
          </a:xfrm>
          <a:prstGeom prst="rect">
            <a:avLst/>
          </a:prstGeom>
          <a:solidFill>
            <a:schemeClr val="accent1"/>
          </a:solidFill>
          <a:ln w="25400">
            <a:solidFill>
              <a:schemeClr val="folHlink"/>
            </a:solidFill>
            <a:miter lim="800000"/>
            <a:headEnd/>
            <a:tailEnd/>
          </a:ln>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mn-cs"/>
              </a:rPr>
              <a:t>To find the values of </a:t>
            </a: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a</a:t>
            </a:r>
            <a:r>
              <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mn-cs"/>
              </a:rPr>
              <a:t> and </a:t>
            </a: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T</a:t>
            </a:r>
            <a:r>
              <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mn-cs"/>
              </a:rPr>
              <a:t>, we use Newton’s </a:t>
            </a:r>
            <a:r>
              <a:rPr kumimoji="0" lang="en-GB" altLang="en-US" sz="2600" b="1" i="0"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2</a:t>
            </a:r>
            <a:r>
              <a:rPr kumimoji="0" lang="en-GB" altLang="en-US" sz="2400" b="1" i="0" u="none" strike="noStrike" kern="1200" cap="none" spc="0" normalizeH="0" baseline="30000" noProof="0">
                <a:ln>
                  <a:noFill/>
                </a:ln>
                <a:solidFill>
                  <a:srgbClr val="FF0000"/>
                </a:solidFill>
                <a:effectLst/>
                <a:uLnTx/>
                <a:uFillTx/>
                <a:latin typeface="Comic Sans MS" panose="030F0702030302020204" pitchFamily="66" charset="0"/>
                <a:ea typeface="+mn-ea"/>
                <a:cs typeface="+mn-cs"/>
              </a:rPr>
              <a:t>nd</a:t>
            </a:r>
            <a:r>
              <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mn-cs"/>
              </a:rPr>
              <a:t> Law on each particle separately.</a:t>
            </a:r>
            <a:endParaRPr kumimoji="0" lang="en-US"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mn-cs"/>
            </a:endParaRPr>
          </a:p>
        </p:txBody>
      </p:sp>
      <p:sp>
        <p:nvSpPr>
          <p:cNvPr id="72750" name="Rectangle 46"/>
          <p:cNvSpPr>
            <a:spLocks noChangeArrowheads="1"/>
          </p:cNvSpPr>
          <p:nvPr/>
        </p:nvSpPr>
        <p:spPr bwMode="auto">
          <a:xfrm>
            <a:off x="487363" y="1593850"/>
            <a:ext cx="5202237"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has the greater mass so it will accelerate downwards.</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72751" name="AutoShape 47"/>
          <p:cNvSpPr>
            <a:spLocks noChangeArrowheads="1"/>
          </p:cNvSpPr>
          <p:nvPr/>
        </p:nvSpPr>
        <p:spPr bwMode="auto">
          <a:xfrm>
            <a:off x="8736013" y="257175"/>
            <a:ext cx="187325" cy="265113"/>
          </a:xfrm>
          <a:prstGeom prst="star5">
            <a:avLst/>
          </a:prstGeom>
          <a:solidFill>
            <a:srgbClr val="3366FF"/>
          </a:solidFill>
          <a:ln w="38100">
            <a:solidFill>
              <a:srgbClr val="0000CC"/>
            </a:solidFill>
            <a:miter lim="800000"/>
            <a:headEnd/>
            <a:tailEnd/>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72754" name="Freeform 50"/>
          <p:cNvSpPr>
            <a:spLocks/>
          </p:cNvSpPr>
          <p:nvPr/>
        </p:nvSpPr>
        <p:spPr bwMode="auto">
          <a:xfrm>
            <a:off x="5838825" y="2201863"/>
            <a:ext cx="1489075" cy="2041525"/>
          </a:xfrm>
          <a:custGeom>
            <a:avLst/>
            <a:gdLst>
              <a:gd name="T0" fmla="*/ 2147483646 w 938"/>
              <a:gd name="T1" fmla="*/ 2147483646 h 1286"/>
              <a:gd name="T2" fmla="*/ 2147483646 w 938"/>
              <a:gd name="T3" fmla="*/ 2147483646 h 1286"/>
              <a:gd name="T4" fmla="*/ 2147483646 w 938"/>
              <a:gd name="T5" fmla="*/ 2147483646 h 1286"/>
              <a:gd name="T6" fmla="*/ 2147483646 w 938"/>
              <a:gd name="T7" fmla="*/ 2147483646 h 1286"/>
              <a:gd name="T8" fmla="*/ 2147483646 w 938"/>
              <a:gd name="T9" fmla="*/ 2147483646 h 1286"/>
              <a:gd name="T10" fmla="*/ 2147483646 w 938"/>
              <a:gd name="T11" fmla="*/ 2147483646 h 1286"/>
              <a:gd name="T12" fmla="*/ 0 60000 65536"/>
              <a:gd name="T13" fmla="*/ 0 60000 65536"/>
              <a:gd name="T14" fmla="*/ 0 60000 65536"/>
              <a:gd name="T15" fmla="*/ 0 60000 65536"/>
              <a:gd name="T16" fmla="*/ 0 60000 65536"/>
              <a:gd name="T17" fmla="*/ 0 60000 65536"/>
              <a:gd name="T18" fmla="*/ 0 w 938"/>
              <a:gd name="T19" fmla="*/ 0 h 1286"/>
              <a:gd name="T20" fmla="*/ 938 w 938"/>
              <a:gd name="T21" fmla="*/ 1286 h 1286"/>
            </a:gdLst>
            <a:ahLst/>
            <a:cxnLst>
              <a:cxn ang="T12">
                <a:pos x="T0" y="T1"/>
              </a:cxn>
              <a:cxn ang="T13">
                <a:pos x="T2" y="T3"/>
              </a:cxn>
              <a:cxn ang="T14">
                <a:pos x="T4" y="T5"/>
              </a:cxn>
              <a:cxn ang="T15">
                <a:pos x="T6" y="T7"/>
              </a:cxn>
              <a:cxn ang="T16">
                <a:pos x="T8" y="T9"/>
              </a:cxn>
              <a:cxn ang="T17">
                <a:pos x="T10" y="T11"/>
              </a:cxn>
            </a:cxnLst>
            <a:rect l="T18" t="T19" r="T20" b="T21"/>
            <a:pathLst>
              <a:path w="938" h="1286">
                <a:moveTo>
                  <a:pt x="817" y="147"/>
                </a:moveTo>
                <a:cubicBezTo>
                  <a:pt x="701" y="0"/>
                  <a:pt x="287" y="94"/>
                  <a:pt x="155" y="222"/>
                </a:cubicBezTo>
                <a:cubicBezTo>
                  <a:pt x="23" y="350"/>
                  <a:pt x="0" y="750"/>
                  <a:pt x="27" y="915"/>
                </a:cubicBezTo>
                <a:cubicBezTo>
                  <a:pt x="54" y="1080"/>
                  <a:pt x="178" y="1182"/>
                  <a:pt x="315" y="1214"/>
                </a:cubicBezTo>
                <a:cubicBezTo>
                  <a:pt x="452" y="1246"/>
                  <a:pt x="760" y="1286"/>
                  <a:pt x="849" y="1107"/>
                </a:cubicBezTo>
                <a:cubicBezTo>
                  <a:pt x="938" y="928"/>
                  <a:pt x="933" y="294"/>
                  <a:pt x="817" y="147"/>
                </a:cubicBezTo>
                <a:close/>
              </a:path>
            </a:pathLst>
          </a:custGeom>
          <a:noFill/>
          <a:ln w="19050">
            <a:solidFill>
              <a:srgbClr val="008000"/>
            </a:solidFill>
            <a:round/>
            <a:headEnd/>
            <a:tailEnd/>
          </a:ln>
          <a:extLst>
            <a:ext uri="{909E8E84-426E-40DD-AFC4-6F175D3DCCD1}">
              <a14:hiddenFill xmlns:a14="http://schemas.microsoft.com/office/drawing/2010/main">
                <a:solidFill>
                  <a:srgbClr val="FFFFFF"/>
                </a:solidFill>
              </a14:hiddenFill>
            </a:ext>
          </a:extLst>
        </p:spPr>
        <p:txBody>
          <a:bodyPr lIns="90000" tIns="46800" rIns="90000" bIns="46800" anchor="ct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2755" name="Freeform 51"/>
          <p:cNvSpPr>
            <a:spLocks/>
          </p:cNvSpPr>
          <p:nvPr/>
        </p:nvSpPr>
        <p:spPr bwMode="auto">
          <a:xfrm>
            <a:off x="7281863" y="2579688"/>
            <a:ext cx="1679575" cy="1792287"/>
          </a:xfrm>
          <a:custGeom>
            <a:avLst/>
            <a:gdLst>
              <a:gd name="T0" fmla="*/ 2147483646 w 1058"/>
              <a:gd name="T1" fmla="*/ 2147483646 h 1129"/>
              <a:gd name="T2" fmla="*/ 2147483646 w 1058"/>
              <a:gd name="T3" fmla="*/ 2147483646 h 1129"/>
              <a:gd name="T4" fmla="*/ 2147483646 w 1058"/>
              <a:gd name="T5" fmla="*/ 2147483646 h 1129"/>
              <a:gd name="T6" fmla="*/ 2147483646 w 1058"/>
              <a:gd name="T7" fmla="*/ 2147483646 h 1129"/>
              <a:gd name="T8" fmla="*/ 2147483646 w 1058"/>
              <a:gd name="T9" fmla="*/ 2147483646 h 1129"/>
              <a:gd name="T10" fmla="*/ 0 60000 65536"/>
              <a:gd name="T11" fmla="*/ 0 60000 65536"/>
              <a:gd name="T12" fmla="*/ 0 60000 65536"/>
              <a:gd name="T13" fmla="*/ 0 60000 65536"/>
              <a:gd name="T14" fmla="*/ 0 60000 65536"/>
              <a:gd name="T15" fmla="*/ 0 w 1058"/>
              <a:gd name="T16" fmla="*/ 0 h 1129"/>
              <a:gd name="T17" fmla="*/ 1058 w 1058"/>
              <a:gd name="T18" fmla="*/ 1129 h 1129"/>
            </a:gdLst>
            <a:ahLst/>
            <a:cxnLst>
              <a:cxn ang="T10">
                <a:pos x="T0" y="T1"/>
              </a:cxn>
              <a:cxn ang="T11">
                <a:pos x="T2" y="T3"/>
              </a:cxn>
              <a:cxn ang="T12">
                <a:pos x="T4" y="T5"/>
              </a:cxn>
              <a:cxn ang="T13">
                <a:pos x="T6" y="T7"/>
              </a:cxn>
              <a:cxn ang="T14">
                <a:pos x="T8" y="T9"/>
              </a:cxn>
            </a:cxnLst>
            <a:rect l="T15" t="T16" r="T17" b="T18"/>
            <a:pathLst>
              <a:path w="1058" h="1129">
                <a:moveTo>
                  <a:pt x="942" y="133"/>
                </a:moveTo>
                <a:cubicBezTo>
                  <a:pt x="826" y="1"/>
                  <a:pt x="242" y="0"/>
                  <a:pt x="121" y="144"/>
                </a:cubicBezTo>
                <a:cubicBezTo>
                  <a:pt x="0" y="288"/>
                  <a:pt x="101" y="865"/>
                  <a:pt x="217" y="997"/>
                </a:cubicBezTo>
                <a:cubicBezTo>
                  <a:pt x="333" y="1129"/>
                  <a:pt x="684" y="1075"/>
                  <a:pt x="814" y="933"/>
                </a:cubicBezTo>
                <a:cubicBezTo>
                  <a:pt x="944" y="791"/>
                  <a:pt x="1058" y="265"/>
                  <a:pt x="942" y="133"/>
                </a:cubicBezTo>
                <a:close/>
              </a:path>
            </a:pathLst>
          </a:custGeom>
          <a:noFill/>
          <a:ln w="19050">
            <a:solidFill>
              <a:srgbClr val="008000"/>
            </a:solidFill>
            <a:round/>
            <a:headEnd/>
            <a:tailEnd/>
          </a:ln>
          <a:extLst>
            <a:ext uri="{909E8E84-426E-40DD-AFC4-6F175D3DCCD1}">
              <a14:hiddenFill xmlns:a14="http://schemas.microsoft.com/office/drawing/2010/main">
                <a:solidFill>
                  <a:srgbClr val="FFFFFF"/>
                </a:solidFill>
              </a14:hiddenFill>
            </a:ext>
          </a:extLst>
        </p:spPr>
        <p:txBody>
          <a:bodyPr lIns="90000" tIns="46800" rIns="90000" bIns="46800" anchor="ct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6736000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grpId="0" nodeType="clickEffect">
                                  <p:stCondLst>
                                    <p:cond delay="0"/>
                                  </p:stCondLst>
                                  <p:childTnLst>
                                    <p:animEffect transition="out" filter="fade">
                                      <p:cBhvr>
                                        <p:cTn id="6" dur="1000"/>
                                        <p:tgtEl>
                                          <p:spTgt spid="72815"/>
                                        </p:tgtEl>
                                      </p:cBhvr>
                                    </p:animEffect>
                                    <p:set>
                                      <p:cBhvr>
                                        <p:cTn id="7" dur="1" fill="hold">
                                          <p:stCondLst>
                                            <p:cond delay="999"/>
                                          </p:stCondLst>
                                        </p:cTn>
                                        <p:tgtEl>
                                          <p:spTgt spid="72815"/>
                                        </p:tgtEl>
                                        <p:attrNameLst>
                                          <p:attrName>style.visibility</p:attrName>
                                        </p:attrNameLst>
                                      </p:cBhvr>
                                      <p:to>
                                        <p:strVal val="hidden"/>
                                      </p:to>
                                    </p:se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2737"/>
                                        </p:tgtEl>
                                        <p:attrNameLst>
                                          <p:attrName>style.visibility</p:attrName>
                                        </p:attrNameLst>
                                      </p:cBhvr>
                                      <p:to>
                                        <p:strVal val="visible"/>
                                      </p:to>
                                    </p:set>
                                    <p:animEffect transition="in" filter="fade">
                                      <p:cBhvr>
                                        <p:cTn id="11" dur="1000"/>
                                        <p:tgtEl>
                                          <p:spTgt spid="7273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2750"/>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1"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1000"/>
                                        <p:tgtEl>
                                          <p:spTgt spid="9"/>
                                        </p:tgtEl>
                                      </p:cBhvr>
                                    </p:animEffect>
                                  </p:childTnLst>
                                </p:cTn>
                              </p:par>
                            </p:childTnLst>
                          </p:cTn>
                        </p:par>
                        <p:par>
                          <p:cTn id="21" fill="hold" nodeType="afterGroup">
                            <p:stCondLst>
                              <p:cond delay="1000"/>
                            </p:stCondLst>
                            <p:childTnLst>
                              <p:par>
                                <p:cTn id="22" presetID="1" presetClass="entr" presetSubtype="0" fill="hold" grpId="0" nodeType="afterEffect">
                                  <p:stCondLst>
                                    <p:cond delay="500"/>
                                  </p:stCondLst>
                                  <p:childTnLst>
                                    <p:set>
                                      <p:cBhvr>
                                        <p:cTn id="23" dur="1" fill="hold">
                                          <p:stCondLst>
                                            <p:cond delay="0"/>
                                          </p:stCondLst>
                                        </p:cTn>
                                        <p:tgtEl>
                                          <p:spTgt spid="72746"/>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72736"/>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down)">
                                      <p:cBhvr>
                                        <p:cTn id="32" dur="1000"/>
                                        <p:tgtEl>
                                          <p:spTgt spid="8"/>
                                        </p:tgtEl>
                                      </p:cBhvr>
                                    </p:animEffect>
                                  </p:childTnLst>
                                </p:cTn>
                              </p:par>
                            </p:childTnLst>
                          </p:cTn>
                        </p:par>
                        <p:par>
                          <p:cTn id="33" fill="hold" nodeType="afterGroup">
                            <p:stCondLst>
                              <p:cond delay="1000"/>
                            </p:stCondLst>
                            <p:childTnLst>
                              <p:par>
                                <p:cTn id="34" presetID="1" presetClass="entr" presetSubtype="0" fill="hold" grpId="0" nodeType="afterEffect">
                                  <p:stCondLst>
                                    <p:cond delay="0"/>
                                  </p:stCondLst>
                                  <p:childTnLst>
                                    <p:set>
                                      <p:cBhvr>
                                        <p:cTn id="35" dur="1" fill="hold">
                                          <p:stCondLst>
                                            <p:cond delay="0"/>
                                          </p:stCondLst>
                                        </p:cTn>
                                        <p:tgtEl>
                                          <p:spTgt spid="72747"/>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72749"/>
                                        </p:tgtEl>
                                        <p:attrNameLst>
                                          <p:attrName>style.visibility</p:attrName>
                                        </p:attrNameLst>
                                      </p:cBhvr>
                                      <p:to>
                                        <p:strVal val="visible"/>
                                      </p:to>
                                    </p:set>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ntr" presetSubtype="0" fill="hold" nodeType="clickEffect">
                                  <p:stCondLst>
                                    <p:cond delay="0"/>
                                  </p:stCondLst>
                                  <p:childTnLst>
                                    <p:set>
                                      <p:cBhvr>
                                        <p:cTn id="43" dur="1" fill="hold">
                                          <p:stCondLst>
                                            <p:cond delay="0"/>
                                          </p:stCondLst>
                                        </p:cTn>
                                        <p:tgtEl>
                                          <p:spTgt spid="72754"/>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72755"/>
                                        </p:tgtEl>
                                        <p:attrNameLst>
                                          <p:attrName>style.visibility</p:attrName>
                                        </p:attrNameLst>
                                      </p:cBhvr>
                                      <p:to>
                                        <p:strVal val="visible"/>
                                      </p:to>
                                    </p:set>
                                  </p:childTnLst>
                                </p:cTn>
                              </p:par>
                            </p:childTnLst>
                          </p:cTn>
                        </p:par>
                        <p:par>
                          <p:cTn id="46" fill="hold" nodeType="afterGroup">
                            <p:stCondLst>
                              <p:cond delay="0"/>
                            </p:stCondLst>
                            <p:childTnLst>
                              <p:par>
                                <p:cTn id="47" presetID="1" presetClass="entr" presetSubtype="0" fill="hold" nodeType="afterEffect">
                                  <p:stCondLst>
                                    <p:cond delay="500"/>
                                  </p:stCondLst>
                                  <p:childTnLst>
                                    <p:set>
                                      <p:cBhvr>
                                        <p:cTn id="48" dur="1" fill="hold">
                                          <p:stCondLst>
                                            <p:cond delay="0"/>
                                          </p:stCondLst>
                                        </p:cTn>
                                        <p:tgtEl>
                                          <p:spTgt spid="727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815" grpId="0"/>
      <p:bldP spid="72737" grpId="0"/>
      <p:bldP spid="72736" grpId="0"/>
      <p:bldP spid="72746" grpId="0"/>
      <p:bldP spid="72747" grpId="0"/>
      <p:bldP spid="72749" grpId="0" animBg="1"/>
      <p:bldP spid="7275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34" name="Rectangle 106"/>
          <p:cNvSpPr>
            <a:spLocks noChangeArrowheads="1"/>
          </p:cNvSpPr>
          <p:nvPr/>
        </p:nvSpPr>
        <p:spPr bwMode="auto">
          <a:xfrm>
            <a:off x="1679575" y="1979613"/>
            <a:ext cx="525463" cy="339725"/>
          </a:xfrm>
          <a:prstGeom prst="rect">
            <a:avLst/>
          </a:prstGeom>
          <a:solidFill>
            <a:srgbClr val="FFFFFF"/>
          </a:solidFill>
          <a:ln w="9525">
            <a:solidFill>
              <a:schemeClr val="hlink"/>
            </a:solidFill>
            <a:miter lim="800000"/>
            <a:headEnd/>
            <a:tailEnd/>
          </a:ln>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3833" name="Rectangle 105"/>
          <p:cNvSpPr>
            <a:spLocks noChangeArrowheads="1"/>
          </p:cNvSpPr>
          <p:nvPr/>
        </p:nvSpPr>
        <p:spPr bwMode="auto">
          <a:xfrm>
            <a:off x="2205038" y="1455738"/>
            <a:ext cx="677862" cy="339725"/>
          </a:xfrm>
          <a:prstGeom prst="rect">
            <a:avLst/>
          </a:prstGeom>
          <a:solidFill>
            <a:srgbClr val="FFFFFF"/>
          </a:solidFill>
          <a:ln w="9525">
            <a:solidFill>
              <a:schemeClr val="hlink"/>
            </a:solidFill>
            <a:miter lim="800000"/>
            <a:headEnd/>
            <a:tailEnd/>
          </a:ln>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3740" name="Rectangle 12"/>
          <p:cNvSpPr>
            <a:spLocks noChangeArrowheads="1"/>
          </p:cNvSpPr>
          <p:nvPr/>
        </p:nvSpPr>
        <p:spPr bwMode="auto">
          <a:xfrm>
            <a:off x="627063" y="454025"/>
            <a:ext cx="479425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3403600" algn="l"/>
              </a:tabLst>
              <a:defRPr>
                <a:solidFill>
                  <a:schemeClr val="tx1"/>
                </a:solidFill>
                <a:latin typeface="Arial" panose="020B0604020202020204" pitchFamily="34" charset="0"/>
              </a:defRPr>
            </a:lvl1pPr>
            <a:lvl2pPr marL="742950" indent="-285750">
              <a:tabLst>
                <a:tab pos="3403600" algn="l"/>
              </a:tabLst>
              <a:defRPr>
                <a:solidFill>
                  <a:schemeClr val="tx1"/>
                </a:solidFill>
                <a:latin typeface="Arial" panose="020B0604020202020204" pitchFamily="34" charset="0"/>
              </a:defRPr>
            </a:lvl2pPr>
            <a:lvl3pPr marL="1143000" indent="-228600">
              <a:tabLst>
                <a:tab pos="3403600" algn="l"/>
              </a:tabLst>
              <a:defRPr>
                <a:solidFill>
                  <a:schemeClr val="tx1"/>
                </a:solidFill>
                <a:latin typeface="Arial" panose="020B0604020202020204" pitchFamily="34" charset="0"/>
              </a:defRPr>
            </a:lvl3pPr>
            <a:lvl4pPr marL="1600200" indent="-228600">
              <a:tabLst>
                <a:tab pos="3403600" algn="l"/>
              </a:tabLst>
              <a:defRPr>
                <a:solidFill>
                  <a:schemeClr val="tx1"/>
                </a:solidFill>
                <a:latin typeface="Arial" panose="020B0604020202020204" pitchFamily="34" charset="0"/>
              </a:defRPr>
            </a:lvl4pPr>
            <a:lvl5pPr marL="2057400" indent="-228600">
              <a:tabLst>
                <a:tab pos="34036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4036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4036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4036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40360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340360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N2L:</a:t>
            </a:r>
          </a:p>
          <a:p>
            <a:pPr marL="0" marR="0" lvl="0" indent="0" algn="l" defTabSz="914400" rtl="0" eaLnBrk="1" fontAlgn="base" latinLnBrk="0" hangingPunct="1">
              <a:lnSpc>
                <a:spcPct val="100000"/>
              </a:lnSpc>
              <a:spcBef>
                <a:spcPct val="0"/>
              </a:spcBef>
              <a:spcAft>
                <a:spcPct val="0"/>
              </a:spcAft>
              <a:buClrTx/>
              <a:buSzTx/>
              <a:buFontTx/>
              <a:buNone/>
              <a:tabLst>
                <a:tab pos="340360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Resultant force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mass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rPr>
              <a:t> acc.</a:t>
            </a:r>
          </a:p>
        </p:txBody>
      </p:sp>
      <p:sp>
        <p:nvSpPr>
          <p:cNvPr id="73769" name="Rectangle 41"/>
          <p:cNvSpPr>
            <a:spLocks noChangeArrowheads="1"/>
          </p:cNvSpPr>
          <p:nvPr/>
        </p:nvSpPr>
        <p:spPr bwMode="auto">
          <a:xfrm>
            <a:off x="627063" y="1371600"/>
            <a:ext cx="63023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t>
            </a:r>
            <a:endPar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
        <p:nvSpPr>
          <p:cNvPr id="73770" name="Line 42"/>
          <p:cNvSpPr>
            <a:spLocks noChangeShapeType="1"/>
          </p:cNvSpPr>
          <p:nvPr/>
        </p:nvSpPr>
        <p:spPr bwMode="auto">
          <a:xfrm flipH="1">
            <a:off x="1271588" y="1420813"/>
            <a:ext cx="0" cy="390525"/>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3771" name="Rectangle 43"/>
          <p:cNvSpPr>
            <a:spLocks noChangeArrowheads="1"/>
          </p:cNvSpPr>
          <p:nvPr/>
        </p:nvSpPr>
        <p:spPr bwMode="auto">
          <a:xfrm>
            <a:off x="1609725" y="1373188"/>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4</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73772" name="Rectangle 44"/>
          <p:cNvSpPr>
            <a:spLocks noChangeArrowheads="1"/>
          </p:cNvSpPr>
          <p:nvPr/>
        </p:nvSpPr>
        <p:spPr bwMode="auto">
          <a:xfrm>
            <a:off x="2540000" y="1371600"/>
            <a:ext cx="4222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73773" name="Rectangle 45"/>
          <p:cNvSpPr>
            <a:spLocks noChangeArrowheads="1"/>
          </p:cNvSpPr>
          <p:nvPr/>
        </p:nvSpPr>
        <p:spPr bwMode="auto">
          <a:xfrm>
            <a:off x="2168525" y="1355725"/>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73774" name="Rectangle 46"/>
          <p:cNvSpPr>
            <a:spLocks noChangeArrowheads="1"/>
          </p:cNvSpPr>
          <p:nvPr/>
        </p:nvSpPr>
        <p:spPr bwMode="auto">
          <a:xfrm>
            <a:off x="3025775" y="1371600"/>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73775" name="Rectangle 47"/>
          <p:cNvSpPr>
            <a:spLocks noChangeArrowheads="1"/>
          </p:cNvSpPr>
          <p:nvPr/>
        </p:nvSpPr>
        <p:spPr bwMode="auto">
          <a:xfrm>
            <a:off x="3430588" y="1371600"/>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4</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73776" name="Rectangle 48"/>
          <p:cNvSpPr>
            <a:spLocks noChangeArrowheads="1"/>
          </p:cNvSpPr>
          <p:nvPr/>
        </p:nvSpPr>
        <p:spPr bwMode="auto">
          <a:xfrm>
            <a:off x="628650" y="1911350"/>
            <a:ext cx="6302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B</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t>
            </a:r>
            <a:endPar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
        <p:nvSpPr>
          <p:cNvPr id="73777" name="Line 49"/>
          <p:cNvSpPr>
            <a:spLocks noChangeShapeType="1"/>
          </p:cNvSpPr>
          <p:nvPr/>
        </p:nvSpPr>
        <p:spPr bwMode="auto">
          <a:xfrm flipH="1" flipV="1">
            <a:off x="1252538" y="1943100"/>
            <a:ext cx="0" cy="390525"/>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3778" name="Rectangle 50"/>
          <p:cNvSpPr>
            <a:spLocks noChangeArrowheads="1"/>
          </p:cNvSpPr>
          <p:nvPr/>
        </p:nvSpPr>
        <p:spPr bwMode="auto">
          <a:xfrm>
            <a:off x="1747838" y="1911350"/>
            <a:ext cx="4222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73779" name="Rectangle 51"/>
          <p:cNvSpPr>
            <a:spLocks noChangeArrowheads="1"/>
          </p:cNvSpPr>
          <p:nvPr/>
        </p:nvSpPr>
        <p:spPr bwMode="auto">
          <a:xfrm>
            <a:off x="2166938" y="1878013"/>
            <a:ext cx="45561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73780" name="Rectangle 52"/>
          <p:cNvSpPr>
            <a:spLocks noChangeArrowheads="1"/>
          </p:cNvSpPr>
          <p:nvPr/>
        </p:nvSpPr>
        <p:spPr bwMode="auto">
          <a:xfrm>
            <a:off x="2482850" y="1897063"/>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73781" name="Rectangle 53"/>
          <p:cNvSpPr>
            <a:spLocks noChangeArrowheads="1"/>
          </p:cNvSpPr>
          <p:nvPr/>
        </p:nvSpPr>
        <p:spPr bwMode="auto">
          <a:xfrm>
            <a:off x="3040063" y="1893888"/>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73782" name="Rectangle 54"/>
          <p:cNvSpPr>
            <a:spLocks noChangeArrowheads="1"/>
          </p:cNvSpPr>
          <p:nvPr/>
        </p:nvSpPr>
        <p:spPr bwMode="auto">
          <a:xfrm>
            <a:off x="3392488" y="1911350"/>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73783" name="AutoShape 55"/>
          <p:cNvSpPr>
            <a:spLocks noChangeArrowheads="1"/>
          </p:cNvSpPr>
          <p:nvPr/>
        </p:nvSpPr>
        <p:spPr bwMode="auto">
          <a:xfrm>
            <a:off x="8736013" y="257175"/>
            <a:ext cx="187325" cy="265113"/>
          </a:xfrm>
          <a:prstGeom prst="star5">
            <a:avLst/>
          </a:prstGeom>
          <a:solidFill>
            <a:srgbClr val="3366FF"/>
          </a:solidFill>
          <a:ln w="38100">
            <a:solidFill>
              <a:srgbClr val="0000CC"/>
            </a:solidFill>
            <a:miter lim="800000"/>
            <a:headEnd/>
            <a:tailEnd/>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73784" name="Text Box 56"/>
          <p:cNvSpPr txBox="1">
            <a:spLocks noChangeArrowheads="1"/>
          </p:cNvSpPr>
          <p:nvPr/>
        </p:nvSpPr>
        <p:spPr bwMode="auto">
          <a:xfrm>
            <a:off x="4027488" y="1374775"/>
            <a:ext cx="135572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marL="1079500" indent="-10795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1079500" marR="0" lvl="0" indent="-1079500" algn="l" defTabSz="914400" rtl="0" eaLnBrk="0" fontAlgn="base" latinLnBrk="0" hangingPunct="0">
              <a:lnSpc>
                <a:spcPct val="100000"/>
              </a:lnSpc>
              <a:spcBef>
                <a:spcPct val="50000"/>
              </a:spcBef>
              <a:spcAft>
                <a:spcPct val="0"/>
              </a:spcAft>
              <a:buClrTx/>
              <a:buSzTx/>
              <a:buFont typeface="Wingdings" panose="05000000000000000000" pitchFamily="2" charset="2"/>
              <a:buNone/>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 - - (1)</a:t>
            </a:r>
            <a:endParaRPr kumimoji="0" lang="en-GB"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
        <p:nvSpPr>
          <p:cNvPr id="73785" name="Text Box 57"/>
          <p:cNvSpPr txBox="1">
            <a:spLocks noChangeArrowheads="1"/>
          </p:cNvSpPr>
          <p:nvPr/>
        </p:nvSpPr>
        <p:spPr bwMode="auto">
          <a:xfrm>
            <a:off x="4030663" y="1912938"/>
            <a:ext cx="1339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marL="1079500" indent="-10795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1079500" marR="0" lvl="0" indent="-1079500" algn="l" defTabSz="914400" rtl="0" eaLnBrk="0" fontAlgn="base" latinLnBrk="0" hangingPunct="0">
              <a:lnSpc>
                <a:spcPct val="100000"/>
              </a:lnSpc>
              <a:spcBef>
                <a:spcPct val="50000"/>
              </a:spcBef>
              <a:spcAft>
                <a:spcPct val="0"/>
              </a:spcAft>
              <a:buClrTx/>
              <a:buSzTx/>
              <a:buFont typeface="Wingdings" panose="05000000000000000000" pitchFamily="2" charset="2"/>
              <a:buNone/>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 - - (2)</a:t>
            </a:r>
            <a:endParaRPr kumimoji="0" lang="en-GB"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
        <p:nvSpPr>
          <p:cNvPr id="73831" name="Rectangle 103"/>
          <p:cNvSpPr>
            <a:spLocks noChangeArrowheads="1"/>
          </p:cNvSpPr>
          <p:nvPr/>
        </p:nvSpPr>
        <p:spPr bwMode="auto">
          <a:xfrm>
            <a:off x="1060450" y="1962150"/>
            <a:ext cx="4002088" cy="1244600"/>
          </a:xfrm>
          <a:prstGeom prst="rect">
            <a:avLst/>
          </a:prstGeom>
          <a:solidFill>
            <a:schemeClr val="accent1"/>
          </a:solidFill>
          <a:ln w="25400">
            <a:solidFill>
              <a:srgbClr val="0000FF"/>
            </a:solidFill>
            <a:miter lim="800000"/>
            <a:headEnd/>
            <a:tailEnd/>
          </a:ln>
        </p:spPr>
        <p:txBody>
          <a:bodyPr lIns="90000" tIns="46800" rIns="90000" bIns="46800"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There are </a:t>
            </a: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2</a:t>
            </a: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 unknowns so we need another equation before we can solve.</a:t>
            </a:r>
          </a:p>
        </p:txBody>
      </p:sp>
      <p:sp>
        <p:nvSpPr>
          <p:cNvPr id="73832" name="Rectangle 104"/>
          <p:cNvSpPr>
            <a:spLocks noChangeArrowheads="1"/>
          </p:cNvSpPr>
          <p:nvPr/>
        </p:nvSpPr>
        <p:spPr bwMode="auto">
          <a:xfrm>
            <a:off x="419100" y="2490788"/>
            <a:ext cx="4540250"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3403600" algn="l"/>
              </a:tabLst>
              <a:defRPr>
                <a:solidFill>
                  <a:schemeClr val="tx1"/>
                </a:solidFill>
                <a:latin typeface="Arial" panose="020B0604020202020204" pitchFamily="34" charset="0"/>
              </a:defRPr>
            </a:lvl1pPr>
            <a:lvl2pPr marL="742950" indent="-285750">
              <a:tabLst>
                <a:tab pos="3403600" algn="l"/>
              </a:tabLst>
              <a:defRPr>
                <a:solidFill>
                  <a:schemeClr val="tx1"/>
                </a:solidFill>
                <a:latin typeface="Arial" panose="020B0604020202020204" pitchFamily="34" charset="0"/>
              </a:defRPr>
            </a:lvl2pPr>
            <a:lvl3pPr marL="1143000" indent="-228600">
              <a:tabLst>
                <a:tab pos="3403600" algn="l"/>
              </a:tabLst>
              <a:defRPr>
                <a:solidFill>
                  <a:schemeClr val="tx1"/>
                </a:solidFill>
                <a:latin typeface="Arial" panose="020B0604020202020204" pitchFamily="34" charset="0"/>
              </a:defRPr>
            </a:lvl3pPr>
            <a:lvl4pPr marL="1600200" indent="-228600">
              <a:tabLst>
                <a:tab pos="3403600" algn="l"/>
              </a:tabLst>
              <a:defRPr>
                <a:solidFill>
                  <a:schemeClr val="tx1"/>
                </a:solidFill>
                <a:latin typeface="Arial" panose="020B0604020202020204" pitchFamily="34" charset="0"/>
              </a:defRPr>
            </a:lvl4pPr>
            <a:lvl5pPr marL="2057400" indent="-228600">
              <a:tabLst>
                <a:tab pos="34036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4036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4036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4036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403600" algn="l"/>
              </a:tabLs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3403600" algn="l"/>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sym typeface="Symbol" panose="05050102010706020507" pitchFamily="18" charset="2"/>
              </a:rPr>
              <a:t>Adding the equations will eliminate </a:t>
            </a:r>
            <a:r>
              <a:rPr kumimoji="0" lang="en-GB" altLang="en-US" sz="2600" b="1" i="1"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sym typeface="Symbol" panose="05050102010706020507" pitchFamily="18" charset="2"/>
              </a:rPr>
              <a:t>T</a:t>
            </a: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sym typeface="Symbol" panose="05050102010706020507" pitchFamily="18" charset="2"/>
              </a:rPr>
              <a:t> and we can then solve for </a:t>
            </a:r>
            <a:r>
              <a:rPr kumimoji="0" lang="en-GB" altLang="en-US" sz="2600" b="1" i="1"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sym typeface="Symbol" panose="05050102010706020507" pitchFamily="18" charset="2"/>
              </a:rPr>
              <a:t>a</a:t>
            </a: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sym typeface="Symbol" panose="05050102010706020507" pitchFamily="18" charset="2"/>
              </a:rPr>
              <a:t>.</a:t>
            </a:r>
          </a:p>
        </p:txBody>
      </p:sp>
      <p:sp>
        <p:nvSpPr>
          <p:cNvPr id="73840" name="Rectangle 112"/>
          <p:cNvSpPr>
            <a:spLocks noChangeArrowheads="1"/>
          </p:cNvSpPr>
          <p:nvPr/>
        </p:nvSpPr>
        <p:spPr bwMode="auto">
          <a:xfrm>
            <a:off x="737419" y="3784908"/>
            <a:ext cx="7998594" cy="894733"/>
          </a:xfrm>
          <a:prstGeom prst="rect">
            <a:avLst/>
          </a:prstGeom>
          <a:solidFill>
            <a:schemeClr val="accent1"/>
          </a:solidFill>
          <a:ln w="25400">
            <a:solidFill>
              <a:srgbClr val="0000FF"/>
            </a:solidFill>
            <a:miter lim="800000"/>
            <a:headEnd/>
            <a:tailEnd/>
          </a:ln>
        </p:spPr>
        <p:txBody>
          <a:bodyPr wrap="square" lIns="90000" tIns="46800" rIns="90000" bIns="46800"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dirty="0">
                <a:ln>
                  <a:noFill/>
                </a:ln>
                <a:solidFill>
                  <a:srgbClr val="0000FF"/>
                </a:solidFill>
                <a:effectLst/>
                <a:uLnTx/>
                <a:uFillTx/>
                <a:latin typeface="Comic Sans MS" panose="030F0702030302020204" pitchFamily="66" charset="0"/>
                <a:ea typeface="+mn-ea"/>
                <a:cs typeface="+mn-cs"/>
              </a:rPr>
              <a:t>Tip: It’s usually easier to substitute for </a:t>
            </a:r>
            <a:r>
              <a:rPr kumimoji="0" lang="en-GB" altLang="en-US" sz="2600" b="1" i="1" u="none" strike="noStrike" kern="1200" cap="none" spc="0" normalizeH="0" baseline="0" noProof="0" dirty="0">
                <a:ln>
                  <a:noFill/>
                </a:ln>
                <a:solidFill>
                  <a:srgbClr val="0000FF"/>
                </a:solidFill>
                <a:effectLst/>
                <a:uLnTx/>
                <a:uFillTx/>
                <a:latin typeface="Times New Roman" panose="02020603050405020304" pitchFamily="18" charset="0"/>
                <a:ea typeface="+mn-ea"/>
                <a:cs typeface="+mn-cs"/>
              </a:rPr>
              <a:t>g</a:t>
            </a:r>
            <a:r>
              <a:rPr kumimoji="0" lang="en-GB" altLang="en-US" sz="2400" b="1" i="0" u="none" strike="noStrike" kern="1200" cap="none" spc="0" normalizeH="0" baseline="0" noProof="0" dirty="0">
                <a:ln>
                  <a:noFill/>
                </a:ln>
                <a:solidFill>
                  <a:srgbClr val="0000FF"/>
                </a:solidFill>
                <a:effectLst/>
                <a:uLnTx/>
                <a:uFillTx/>
                <a:latin typeface="Comic Sans MS" panose="030F0702030302020204" pitchFamily="66" charset="0"/>
                <a:ea typeface="+mn-ea"/>
                <a:cs typeface="+mn-cs"/>
              </a:rPr>
              <a:t> at the end of the question.  I shall assume </a:t>
            </a:r>
            <a:r>
              <a:rPr lang="en-GB" altLang="en-US" sz="2600" b="1" i="1" dirty="0">
                <a:solidFill>
                  <a:srgbClr val="0000FF"/>
                </a:solidFill>
                <a:latin typeface="Times New Roman" panose="02020603050405020304" pitchFamily="18" charset="0"/>
              </a:rPr>
              <a:t>g </a:t>
            </a:r>
            <a:r>
              <a:rPr lang="en-GB" altLang="en-US" sz="2600" b="1" dirty="0">
                <a:solidFill>
                  <a:srgbClr val="0000FF"/>
                </a:solidFill>
                <a:latin typeface="Times New Roman" panose="02020603050405020304" pitchFamily="18" charset="0"/>
              </a:rPr>
              <a:t>=</a:t>
            </a:r>
            <a:r>
              <a:rPr lang="en-GB" altLang="en-US" sz="2600" b="1" i="1" dirty="0">
                <a:solidFill>
                  <a:srgbClr val="0000FF"/>
                </a:solidFill>
                <a:latin typeface="Times New Roman" panose="02020603050405020304" pitchFamily="18" charset="0"/>
              </a:rPr>
              <a:t> </a:t>
            </a:r>
            <a:r>
              <a:rPr lang="en-GB" altLang="en-US" sz="2600" b="1" dirty="0">
                <a:solidFill>
                  <a:srgbClr val="0000FF"/>
                </a:solidFill>
                <a:latin typeface="Times New Roman" panose="02020603050405020304" pitchFamily="18" charset="0"/>
              </a:rPr>
              <a:t>9.8 </a:t>
            </a:r>
            <a:r>
              <a:rPr lang="en-GB" altLang="en-US" sz="2600" b="1" i="1" dirty="0">
                <a:solidFill>
                  <a:srgbClr val="0000FF"/>
                </a:solidFill>
                <a:latin typeface="Times New Roman" panose="02020603050405020304" pitchFamily="18" charset="0"/>
              </a:rPr>
              <a:t>ms</a:t>
            </a:r>
            <a:r>
              <a:rPr lang="en-GB" altLang="en-US" sz="2600" b="1" baseline="30000" dirty="0">
                <a:solidFill>
                  <a:srgbClr val="0000FF"/>
                </a:solidFill>
                <a:latin typeface="Times New Roman" panose="02020603050405020304" pitchFamily="18" charset="0"/>
              </a:rPr>
              <a:t>-2</a:t>
            </a:r>
          </a:p>
        </p:txBody>
      </p:sp>
      <p:grpSp>
        <p:nvGrpSpPr>
          <p:cNvPr id="11289" name="Group 195"/>
          <p:cNvGrpSpPr>
            <a:grpSpLocks/>
          </p:cNvGrpSpPr>
          <p:nvPr/>
        </p:nvGrpSpPr>
        <p:grpSpPr bwMode="auto">
          <a:xfrm>
            <a:off x="5432425" y="268288"/>
            <a:ext cx="3116263" cy="3243262"/>
            <a:chOff x="3422" y="169"/>
            <a:chExt cx="1963" cy="2043"/>
          </a:xfrm>
        </p:grpSpPr>
        <p:sp>
          <p:nvSpPr>
            <p:cNvPr id="11291" name="Rectangle 159"/>
            <p:cNvSpPr>
              <a:spLocks noChangeArrowheads="1"/>
            </p:cNvSpPr>
            <p:nvPr/>
          </p:nvSpPr>
          <p:spPr bwMode="auto">
            <a:xfrm>
              <a:off x="3422" y="169"/>
              <a:ext cx="1952" cy="2015"/>
            </a:xfrm>
            <a:prstGeom prst="rect">
              <a:avLst/>
            </a:prstGeom>
            <a:solidFill>
              <a:schemeClr val="bg1"/>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292" name="Line 160"/>
            <p:cNvSpPr>
              <a:spLocks noChangeShapeType="1"/>
            </p:cNvSpPr>
            <p:nvPr/>
          </p:nvSpPr>
          <p:spPr bwMode="auto">
            <a:xfrm>
              <a:off x="4190" y="433"/>
              <a:ext cx="0" cy="962"/>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293" name="Line 161"/>
            <p:cNvSpPr>
              <a:spLocks noChangeShapeType="1"/>
            </p:cNvSpPr>
            <p:nvPr/>
          </p:nvSpPr>
          <p:spPr bwMode="auto">
            <a:xfrm>
              <a:off x="4628" y="444"/>
              <a:ext cx="0" cy="1227"/>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294" name="Rectangle 162"/>
            <p:cNvSpPr>
              <a:spLocks noChangeArrowheads="1"/>
            </p:cNvSpPr>
            <p:nvPr/>
          </p:nvSpPr>
          <p:spPr bwMode="auto">
            <a:xfrm>
              <a:off x="4574" y="1650"/>
              <a:ext cx="106" cy="88"/>
            </a:xfrm>
            <a:prstGeom prst="rect">
              <a:avLst/>
            </a:prstGeom>
            <a:solidFill>
              <a:srgbClr val="0000FF"/>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295" name="Rectangle 163"/>
            <p:cNvSpPr>
              <a:spLocks noChangeArrowheads="1"/>
            </p:cNvSpPr>
            <p:nvPr/>
          </p:nvSpPr>
          <p:spPr bwMode="auto">
            <a:xfrm>
              <a:off x="4132" y="1373"/>
              <a:ext cx="106" cy="88"/>
            </a:xfrm>
            <a:prstGeom prst="rect">
              <a:avLst/>
            </a:prstGeom>
            <a:solidFill>
              <a:srgbClr val="0000FF"/>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296" name="Rectangle 164"/>
            <p:cNvSpPr>
              <a:spLocks noChangeArrowheads="1"/>
            </p:cNvSpPr>
            <p:nvPr/>
          </p:nvSpPr>
          <p:spPr bwMode="auto">
            <a:xfrm>
              <a:off x="3796" y="1248"/>
              <a:ext cx="255"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1297" name="Rectangle 165"/>
            <p:cNvSpPr>
              <a:spLocks noChangeArrowheads="1"/>
            </p:cNvSpPr>
            <p:nvPr/>
          </p:nvSpPr>
          <p:spPr bwMode="auto">
            <a:xfrm>
              <a:off x="4746" y="1515"/>
              <a:ext cx="255"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B</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grpSp>
          <p:nvGrpSpPr>
            <p:cNvPr id="11298" name="Group 166"/>
            <p:cNvGrpSpPr>
              <a:grpSpLocks/>
            </p:cNvGrpSpPr>
            <p:nvPr/>
          </p:nvGrpSpPr>
          <p:grpSpPr bwMode="auto">
            <a:xfrm>
              <a:off x="4149" y="1427"/>
              <a:ext cx="75" cy="384"/>
              <a:chOff x="4320" y="1899"/>
              <a:chExt cx="75" cy="384"/>
            </a:xfrm>
          </p:grpSpPr>
          <p:sp>
            <p:nvSpPr>
              <p:cNvPr id="11324" name="Line 167"/>
              <p:cNvSpPr>
                <a:spLocks noChangeShapeType="1"/>
              </p:cNvSpPr>
              <p:nvPr/>
            </p:nvSpPr>
            <p:spPr bwMode="auto">
              <a:xfrm>
                <a:off x="4363" y="1899"/>
                <a:ext cx="0" cy="384"/>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325" name="Line 168"/>
              <p:cNvSpPr>
                <a:spLocks noChangeShapeType="1"/>
              </p:cNvSpPr>
              <p:nvPr/>
            </p:nvSpPr>
            <p:spPr bwMode="auto">
              <a:xfrm>
                <a:off x="4320" y="2197"/>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1299" name="Group 169"/>
            <p:cNvGrpSpPr>
              <a:grpSpLocks/>
            </p:cNvGrpSpPr>
            <p:nvPr/>
          </p:nvGrpSpPr>
          <p:grpSpPr bwMode="auto">
            <a:xfrm>
              <a:off x="4587" y="1672"/>
              <a:ext cx="75" cy="384"/>
              <a:chOff x="4320" y="1899"/>
              <a:chExt cx="75" cy="384"/>
            </a:xfrm>
          </p:grpSpPr>
          <p:sp>
            <p:nvSpPr>
              <p:cNvPr id="11322" name="Line 170"/>
              <p:cNvSpPr>
                <a:spLocks noChangeShapeType="1"/>
              </p:cNvSpPr>
              <p:nvPr/>
            </p:nvSpPr>
            <p:spPr bwMode="auto">
              <a:xfrm>
                <a:off x="4363" y="1899"/>
                <a:ext cx="0" cy="384"/>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323" name="Line 171"/>
              <p:cNvSpPr>
                <a:spLocks noChangeShapeType="1"/>
              </p:cNvSpPr>
              <p:nvPr/>
            </p:nvSpPr>
            <p:spPr bwMode="auto">
              <a:xfrm>
                <a:off x="4320" y="2197"/>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1300" name="Group 172"/>
            <p:cNvGrpSpPr>
              <a:grpSpLocks/>
            </p:cNvGrpSpPr>
            <p:nvPr/>
          </p:nvGrpSpPr>
          <p:grpSpPr bwMode="auto">
            <a:xfrm>
              <a:off x="4150" y="1116"/>
              <a:ext cx="75" cy="298"/>
              <a:chOff x="3926" y="1909"/>
              <a:chExt cx="75" cy="298"/>
            </a:xfrm>
          </p:grpSpPr>
          <p:sp>
            <p:nvSpPr>
              <p:cNvPr id="11320" name="Line 173"/>
              <p:cNvSpPr>
                <a:spLocks noChangeShapeType="1"/>
              </p:cNvSpPr>
              <p:nvPr/>
            </p:nvSpPr>
            <p:spPr bwMode="auto">
              <a:xfrm flipV="1">
                <a:off x="3969" y="1909"/>
                <a:ext cx="0" cy="298"/>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321" name="Line 174"/>
              <p:cNvSpPr>
                <a:spLocks noChangeShapeType="1"/>
              </p:cNvSpPr>
              <p:nvPr/>
            </p:nvSpPr>
            <p:spPr bwMode="auto">
              <a:xfrm flipV="1">
                <a:off x="3926" y="1995"/>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1301" name="Group 175"/>
            <p:cNvGrpSpPr>
              <a:grpSpLocks/>
            </p:cNvGrpSpPr>
            <p:nvPr/>
          </p:nvGrpSpPr>
          <p:grpSpPr bwMode="auto">
            <a:xfrm>
              <a:off x="4587" y="1375"/>
              <a:ext cx="75" cy="298"/>
              <a:chOff x="3926" y="1909"/>
              <a:chExt cx="75" cy="298"/>
            </a:xfrm>
          </p:grpSpPr>
          <p:sp>
            <p:nvSpPr>
              <p:cNvPr id="11318" name="Line 176"/>
              <p:cNvSpPr>
                <a:spLocks noChangeShapeType="1"/>
              </p:cNvSpPr>
              <p:nvPr/>
            </p:nvSpPr>
            <p:spPr bwMode="auto">
              <a:xfrm flipV="1">
                <a:off x="3969" y="1909"/>
                <a:ext cx="0" cy="298"/>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319" name="Line 177"/>
              <p:cNvSpPr>
                <a:spLocks noChangeShapeType="1"/>
              </p:cNvSpPr>
              <p:nvPr/>
            </p:nvSpPr>
            <p:spPr bwMode="auto">
              <a:xfrm flipV="1">
                <a:off x="3926" y="1995"/>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1302" name="Rectangle 178"/>
            <p:cNvSpPr>
              <a:spLocks noChangeArrowheads="1"/>
            </p:cNvSpPr>
            <p:nvPr/>
          </p:nvSpPr>
          <p:spPr bwMode="auto">
            <a:xfrm>
              <a:off x="4673" y="1838"/>
              <a:ext cx="37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11303" name="Rectangle 179"/>
            <p:cNvSpPr>
              <a:spLocks noChangeArrowheads="1"/>
            </p:cNvSpPr>
            <p:nvPr/>
          </p:nvSpPr>
          <p:spPr bwMode="auto">
            <a:xfrm>
              <a:off x="3876" y="996"/>
              <a:ext cx="26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11304" name="Rectangle 180"/>
            <p:cNvSpPr>
              <a:spLocks noChangeArrowheads="1"/>
            </p:cNvSpPr>
            <p:nvPr/>
          </p:nvSpPr>
          <p:spPr bwMode="auto">
            <a:xfrm>
              <a:off x="4655" y="1263"/>
              <a:ext cx="26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11305" name="Rectangle 181"/>
            <p:cNvSpPr>
              <a:spLocks noChangeArrowheads="1"/>
            </p:cNvSpPr>
            <p:nvPr/>
          </p:nvSpPr>
          <p:spPr bwMode="auto">
            <a:xfrm>
              <a:off x="3854" y="1668"/>
              <a:ext cx="37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4</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grpSp>
          <p:nvGrpSpPr>
            <p:cNvPr id="11306" name="Group 182"/>
            <p:cNvGrpSpPr>
              <a:grpSpLocks/>
            </p:cNvGrpSpPr>
            <p:nvPr/>
          </p:nvGrpSpPr>
          <p:grpSpPr bwMode="auto">
            <a:xfrm>
              <a:off x="5089" y="1372"/>
              <a:ext cx="0" cy="362"/>
              <a:chOff x="5270" y="1852"/>
              <a:chExt cx="0" cy="362"/>
            </a:xfrm>
          </p:grpSpPr>
          <p:sp>
            <p:nvSpPr>
              <p:cNvPr id="11316" name="Line 183"/>
              <p:cNvSpPr>
                <a:spLocks noChangeShapeType="1"/>
              </p:cNvSpPr>
              <p:nvPr/>
            </p:nvSpPr>
            <p:spPr bwMode="auto">
              <a:xfrm flipV="1">
                <a:off x="5270" y="1852"/>
                <a:ext cx="0" cy="362"/>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317" name="Line 184"/>
              <p:cNvSpPr>
                <a:spLocks noChangeShapeType="1"/>
              </p:cNvSpPr>
              <p:nvPr/>
            </p:nvSpPr>
            <p:spPr bwMode="auto">
              <a:xfrm flipV="1">
                <a:off x="5270" y="1914"/>
                <a:ext cx="0" cy="107"/>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1307" name="Group 185"/>
            <p:cNvGrpSpPr>
              <a:grpSpLocks/>
            </p:cNvGrpSpPr>
            <p:nvPr/>
          </p:nvGrpSpPr>
          <p:grpSpPr bwMode="auto">
            <a:xfrm flipV="1">
              <a:off x="3751" y="1261"/>
              <a:ext cx="0" cy="362"/>
              <a:chOff x="5270" y="1852"/>
              <a:chExt cx="0" cy="362"/>
            </a:xfrm>
          </p:grpSpPr>
          <p:sp>
            <p:nvSpPr>
              <p:cNvPr id="11314" name="Line 186"/>
              <p:cNvSpPr>
                <a:spLocks noChangeShapeType="1"/>
              </p:cNvSpPr>
              <p:nvPr/>
            </p:nvSpPr>
            <p:spPr bwMode="auto">
              <a:xfrm flipV="1">
                <a:off x="5270" y="1852"/>
                <a:ext cx="0" cy="362"/>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315" name="Line 187"/>
              <p:cNvSpPr>
                <a:spLocks noChangeShapeType="1"/>
              </p:cNvSpPr>
              <p:nvPr/>
            </p:nvSpPr>
            <p:spPr bwMode="auto">
              <a:xfrm flipV="1">
                <a:off x="5270" y="1914"/>
                <a:ext cx="0" cy="107"/>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1308" name="Rectangle 188"/>
            <p:cNvSpPr>
              <a:spLocks noChangeArrowheads="1"/>
            </p:cNvSpPr>
            <p:nvPr/>
          </p:nvSpPr>
          <p:spPr bwMode="auto">
            <a:xfrm>
              <a:off x="3501" y="1454"/>
              <a:ext cx="233"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FF0000"/>
                </a:solidFill>
                <a:effectLst/>
                <a:uLnTx/>
                <a:uFillTx/>
                <a:latin typeface="Comic Sans MS" panose="030F0702030302020204" pitchFamily="66" charset="0"/>
                <a:ea typeface="+mn-ea"/>
                <a:cs typeface="+mn-cs"/>
              </a:endParaRPr>
            </a:p>
          </p:txBody>
        </p:sp>
        <p:sp>
          <p:nvSpPr>
            <p:cNvPr id="11309" name="Rectangle 189"/>
            <p:cNvSpPr>
              <a:spLocks noChangeArrowheads="1"/>
            </p:cNvSpPr>
            <p:nvPr/>
          </p:nvSpPr>
          <p:spPr bwMode="auto">
            <a:xfrm>
              <a:off x="5079" y="1166"/>
              <a:ext cx="233"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FF0000"/>
                </a:solidFill>
                <a:effectLst/>
                <a:uLnTx/>
                <a:uFillTx/>
                <a:latin typeface="Comic Sans MS" panose="030F0702030302020204" pitchFamily="66" charset="0"/>
                <a:ea typeface="+mn-ea"/>
                <a:cs typeface="+mn-cs"/>
              </a:endParaRPr>
            </a:p>
          </p:txBody>
        </p:sp>
        <p:sp>
          <p:nvSpPr>
            <p:cNvPr id="11310" name="Freeform 190"/>
            <p:cNvSpPr>
              <a:spLocks/>
            </p:cNvSpPr>
            <p:nvPr/>
          </p:nvSpPr>
          <p:spPr bwMode="auto">
            <a:xfrm>
              <a:off x="3503" y="962"/>
              <a:ext cx="874" cy="1073"/>
            </a:xfrm>
            <a:custGeom>
              <a:avLst/>
              <a:gdLst>
                <a:gd name="T0" fmla="*/ 616 w 938"/>
                <a:gd name="T1" fmla="*/ 72 h 1286"/>
                <a:gd name="T2" fmla="*/ 116 w 938"/>
                <a:gd name="T3" fmla="*/ 107 h 1286"/>
                <a:gd name="T4" fmla="*/ 20 w 938"/>
                <a:gd name="T5" fmla="*/ 443 h 1286"/>
                <a:gd name="T6" fmla="*/ 238 w 938"/>
                <a:gd name="T7" fmla="*/ 588 h 1286"/>
                <a:gd name="T8" fmla="*/ 640 w 938"/>
                <a:gd name="T9" fmla="*/ 537 h 1286"/>
                <a:gd name="T10" fmla="*/ 616 w 938"/>
                <a:gd name="T11" fmla="*/ 72 h 1286"/>
                <a:gd name="T12" fmla="*/ 0 60000 65536"/>
                <a:gd name="T13" fmla="*/ 0 60000 65536"/>
                <a:gd name="T14" fmla="*/ 0 60000 65536"/>
                <a:gd name="T15" fmla="*/ 0 60000 65536"/>
                <a:gd name="T16" fmla="*/ 0 60000 65536"/>
                <a:gd name="T17" fmla="*/ 0 60000 65536"/>
                <a:gd name="T18" fmla="*/ 0 w 938"/>
                <a:gd name="T19" fmla="*/ 0 h 1286"/>
                <a:gd name="T20" fmla="*/ 938 w 938"/>
                <a:gd name="T21" fmla="*/ 1286 h 1286"/>
              </a:gdLst>
              <a:ahLst/>
              <a:cxnLst>
                <a:cxn ang="T12">
                  <a:pos x="T0" y="T1"/>
                </a:cxn>
                <a:cxn ang="T13">
                  <a:pos x="T2" y="T3"/>
                </a:cxn>
                <a:cxn ang="T14">
                  <a:pos x="T4" y="T5"/>
                </a:cxn>
                <a:cxn ang="T15">
                  <a:pos x="T6" y="T7"/>
                </a:cxn>
                <a:cxn ang="T16">
                  <a:pos x="T8" y="T9"/>
                </a:cxn>
                <a:cxn ang="T17">
                  <a:pos x="T10" y="T11"/>
                </a:cxn>
              </a:cxnLst>
              <a:rect l="T18" t="T19" r="T20" b="T21"/>
              <a:pathLst>
                <a:path w="938" h="1286">
                  <a:moveTo>
                    <a:pt x="817" y="147"/>
                  </a:moveTo>
                  <a:cubicBezTo>
                    <a:pt x="701" y="0"/>
                    <a:pt x="287" y="94"/>
                    <a:pt x="155" y="222"/>
                  </a:cubicBezTo>
                  <a:cubicBezTo>
                    <a:pt x="23" y="350"/>
                    <a:pt x="0" y="750"/>
                    <a:pt x="27" y="915"/>
                  </a:cubicBezTo>
                  <a:cubicBezTo>
                    <a:pt x="54" y="1080"/>
                    <a:pt x="178" y="1182"/>
                    <a:pt x="315" y="1214"/>
                  </a:cubicBezTo>
                  <a:cubicBezTo>
                    <a:pt x="452" y="1246"/>
                    <a:pt x="760" y="1286"/>
                    <a:pt x="849" y="1107"/>
                  </a:cubicBezTo>
                  <a:cubicBezTo>
                    <a:pt x="938" y="928"/>
                    <a:pt x="933" y="294"/>
                    <a:pt x="817" y="147"/>
                  </a:cubicBezTo>
                  <a:close/>
                </a:path>
              </a:pathLst>
            </a:custGeom>
            <a:noFill/>
            <a:ln w="19050">
              <a:solidFill>
                <a:srgbClr val="008000"/>
              </a:solidFill>
              <a:round/>
              <a:headEnd/>
              <a:tailEnd/>
            </a:ln>
            <a:extLst>
              <a:ext uri="{909E8E84-426E-40DD-AFC4-6F175D3DCCD1}">
                <a14:hiddenFill xmlns:a14="http://schemas.microsoft.com/office/drawing/2010/main">
                  <a:solidFill>
                    <a:srgbClr val="FFFFFF"/>
                  </a:solidFill>
                </a14:hiddenFill>
              </a:ext>
            </a:extLst>
          </p:spPr>
          <p:txBody>
            <a:bodyPr lIns="90000" tIns="46800" rIns="90000" bIns="46800" anchor="ct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311" name="Freeform 191"/>
            <p:cNvSpPr>
              <a:spLocks/>
            </p:cNvSpPr>
            <p:nvPr/>
          </p:nvSpPr>
          <p:spPr bwMode="auto">
            <a:xfrm>
              <a:off x="4348" y="1168"/>
              <a:ext cx="1037" cy="1044"/>
            </a:xfrm>
            <a:custGeom>
              <a:avLst/>
              <a:gdLst>
                <a:gd name="T0" fmla="*/ 869 w 1058"/>
                <a:gd name="T1" fmla="*/ 97 h 1129"/>
                <a:gd name="T2" fmla="*/ 113 w 1058"/>
                <a:gd name="T3" fmla="*/ 105 h 1129"/>
                <a:gd name="T4" fmla="*/ 201 w 1058"/>
                <a:gd name="T5" fmla="*/ 730 h 1129"/>
                <a:gd name="T6" fmla="*/ 751 w 1058"/>
                <a:gd name="T7" fmla="*/ 682 h 1129"/>
                <a:gd name="T8" fmla="*/ 869 w 1058"/>
                <a:gd name="T9" fmla="*/ 97 h 1129"/>
                <a:gd name="T10" fmla="*/ 0 60000 65536"/>
                <a:gd name="T11" fmla="*/ 0 60000 65536"/>
                <a:gd name="T12" fmla="*/ 0 60000 65536"/>
                <a:gd name="T13" fmla="*/ 0 60000 65536"/>
                <a:gd name="T14" fmla="*/ 0 60000 65536"/>
                <a:gd name="T15" fmla="*/ 0 w 1058"/>
                <a:gd name="T16" fmla="*/ 0 h 1129"/>
                <a:gd name="T17" fmla="*/ 1058 w 1058"/>
                <a:gd name="T18" fmla="*/ 1129 h 1129"/>
              </a:gdLst>
              <a:ahLst/>
              <a:cxnLst>
                <a:cxn ang="T10">
                  <a:pos x="T0" y="T1"/>
                </a:cxn>
                <a:cxn ang="T11">
                  <a:pos x="T2" y="T3"/>
                </a:cxn>
                <a:cxn ang="T12">
                  <a:pos x="T4" y="T5"/>
                </a:cxn>
                <a:cxn ang="T13">
                  <a:pos x="T6" y="T7"/>
                </a:cxn>
                <a:cxn ang="T14">
                  <a:pos x="T8" y="T9"/>
                </a:cxn>
              </a:cxnLst>
              <a:rect l="T15" t="T16" r="T17" b="T18"/>
              <a:pathLst>
                <a:path w="1058" h="1129">
                  <a:moveTo>
                    <a:pt x="942" y="133"/>
                  </a:moveTo>
                  <a:cubicBezTo>
                    <a:pt x="826" y="1"/>
                    <a:pt x="242" y="0"/>
                    <a:pt x="121" y="144"/>
                  </a:cubicBezTo>
                  <a:cubicBezTo>
                    <a:pt x="0" y="288"/>
                    <a:pt x="101" y="865"/>
                    <a:pt x="217" y="997"/>
                  </a:cubicBezTo>
                  <a:cubicBezTo>
                    <a:pt x="333" y="1129"/>
                    <a:pt x="684" y="1075"/>
                    <a:pt x="814" y="933"/>
                  </a:cubicBezTo>
                  <a:cubicBezTo>
                    <a:pt x="944" y="791"/>
                    <a:pt x="1058" y="265"/>
                    <a:pt x="942" y="133"/>
                  </a:cubicBezTo>
                  <a:close/>
                </a:path>
              </a:pathLst>
            </a:custGeom>
            <a:noFill/>
            <a:ln w="19050">
              <a:solidFill>
                <a:srgbClr val="008000"/>
              </a:solidFill>
              <a:round/>
              <a:headEnd/>
              <a:tailEnd/>
            </a:ln>
            <a:extLst>
              <a:ext uri="{909E8E84-426E-40DD-AFC4-6F175D3DCCD1}">
                <a14:hiddenFill xmlns:a14="http://schemas.microsoft.com/office/drawing/2010/main">
                  <a:solidFill>
                    <a:srgbClr val="FFFFFF"/>
                  </a:solidFill>
                </a14:hiddenFill>
              </a:ext>
            </a:extLst>
          </p:spPr>
          <p:txBody>
            <a:bodyPr lIns="90000" tIns="46800" rIns="90000" bIns="46800" anchor="ct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312" name="Oval 192"/>
            <p:cNvSpPr>
              <a:spLocks noChangeArrowheads="1"/>
            </p:cNvSpPr>
            <p:nvPr/>
          </p:nvSpPr>
          <p:spPr bwMode="auto">
            <a:xfrm>
              <a:off x="4190" y="256"/>
              <a:ext cx="437" cy="405"/>
            </a:xfrm>
            <a:prstGeom prst="ellipse">
              <a:avLst/>
            </a:prstGeom>
            <a:solidFill>
              <a:schemeClr val="bg1"/>
            </a:solidFill>
            <a:ln w="19050">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313" name="Oval 193"/>
            <p:cNvSpPr>
              <a:spLocks noChangeArrowheads="1"/>
            </p:cNvSpPr>
            <p:nvPr/>
          </p:nvSpPr>
          <p:spPr bwMode="auto">
            <a:xfrm>
              <a:off x="4382" y="427"/>
              <a:ext cx="64" cy="6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73922" name="Rectangle 194"/>
          <p:cNvSpPr>
            <a:spLocks noChangeArrowheads="1"/>
          </p:cNvSpPr>
          <p:nvPr/>
        </p:nvSpPr>
        <p:spPr bwMode="auto">
          <a:xfrm>
            <a:off x="1046163" y="1946683"/>
            <a:ext cx="3560762" cy="1202510"/>
          </a:xfrm>
          <a:prstGeom prst="rect">
            <a:avLst/>
          </a:prstGeom>
          <a:solidFill>
            <a:schemeClr val="accent1"/>
          </a:solidFill>
          <a:ln w="25400">
            <a:solidFill>
              <a:srgbClr val="0000FF"/>
            </a:solidFill>
            <a:miter lim="800000"/>
            <a:headEnd/>
            <a:tailEnd/>
          </a:ln>
        </p:spPr>
        <p:txBody>
          <a:bodyPr lIns="90000" tIns="46800" rIns="90000" bIns="46800"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dirty="0">
                <a:ln>
                  <a:noFill/>
                </a:ln>
                <a:solidFill>
                  <a:srgbClr val="0000FF"/>
                </a:solidFill>
                <a:effectLst/>
                <a:uLnTx/>
                <a:uFillTx/>
                <a:latin typeface="Comic Sans MS" panose="030F0702030302020204" pitchFamily="66" charset="0"/>
                <a:ea typeface="+mn-ea"/>
                <a:cs typeface="+mn-cs"/>
              </a:rPr>
              <a:t>We always resolve in the direction shown for the acceleration.</a:t>
            </a:r>
          </a:p>
        </p:txBody>
      </p:sp>
    </p:spTree>
    <p:extLst>
      <p:ext uri="{BB962C8B-B14F-4D97-AF65-F5344CB8AC3E}">
        <p14:creationId xmlns:p14="http://schemas.microsoft.com/office/powerpoint/2010/main" val="338568354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740"/>
                                        </p:tgtEl>
                                        <p:attrNameLst>
                                          <p:attrName>style.visibility</p:attrName>
                                        </p:attrNameLst>
                                      </p:cBhvr>
                                      <p:to>
                                        <p:strVal val="visible"/>
                                      </p:to>
                                    </p:set>
                                    <p:animEffect transition="in" filter="wipe(left)">
                                      <p:cBhvr>
                                        <p:cTn id="7" dur="2000"/>
                                        <p:tgtEl>
                                          <p:spTgt spid="7374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3769"/>
                                        </p:tgtEl>
                                        <p:attrNameLst>
                                          <p:attrName>style.visibility</p:attrName>
                                        </p:attrNameLst>
                                      </p:cBhvr>
                                      <p:to>
                                        <p:strVal val="visible"/>
                                      </p:to>
                                    </p:set>
                                  </p:childTnLst>
                                </p:cTn>
                              </p:par>
                            </p:childTnLst>
                          </p:cTn>
                        </p:par>
                        <p:par>
                          <p:cTn id="12" fill="hold" nodeType="afterGroup">
                            <p:stCondLst>
                              <p:cond delay="0"/>
                            </p:stCondLst>
                            <p:childTnLst>
                              <p:par>
                                <p:cTn id="13" presetID="1" presetClass="entr" presetSubtype="0" fill="hold" grpId="0" nodeType="afterEffect">
                                  <p:stCondLst>
                                    <p:cond delay="500"/>
                                  </p:stCondLst>
                                  <p:childTnLst>
                                    <p:set>
                                      <p:cBhvr>
                                        <p:cTn id="14" dur="1" fill="hold">
                                          <p:stCondLst>
                                            <p:cond delay="0"/>
                                          </p:stCondLst>
                                        </p:cTn>
                                        <p:tgtEl>
                                          <p:spTgt spid="73922"/>
                                        </p:tgtEl>
                                        <p:attrNameLst>
                                          <p:attrName>style.visibility</p:attrName>
                                        </p:attrNameLst>
                                      </p:cBhvr>
                                      <p:to>
                                        <p:strVal val="visible"/>
                                      </p:to>
                                    </p:set>
                                  </p:childTnLst>
                                  <p:subTnLst>
                                    <p:set>
                                      <p:cBhvr override="childStyle">
                                        <p:cTn dur="1" fill="hold" display="0" masterRel="nextClick" afterEffect="1"/>
                                        <p:tgtEl>
                                          <p:spTgt spid="73922"/>
                                        </p:tgtEl>
                                        <p:attrNameLst>
                                          <p:attrName>style.visibility</p:attrName>
                                        </p:attrNameLst>
                                      </p:cBhvr>
                                      <p:to>
                                        <p:strVal val="hidden"/>
                                      </p:to>
                                    </p:set>
                                  </p:sub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1" fill="hold" nodeType="clickEffect">
                                  <p:stCondLst>
                                    <p:cond delay="0"/>
                                  </p:stCondLst>
                                  <p:childTnLst>
                                    <p:set>
                                      <p:cBhvr>
                                        <p:cTn id="18" dur="1" fill="hold">
                                          <p:stCondLst>
                                            <p:cond delay="0"/>
                                          </p:stCondLst>
                                        </p:cTn>
                                        <p:tgtEl>
                                          <p:spTgt spid="73770"/>
                                        </p:tgtEl>
                                        <p:attrNameLst>
                                          <p:attrName>style.visibility</p:attrName>
                                        </p:attrNameLst>
                                      </p:cBhvr>
                                      <p:to>
                                        <p:strVal val="visible"/>
                                      </p:to>
                                    </p:set>
                                    <p:animEffect transition="in" filter="wipe(up)">
                                      <p:cBhvr>
                                        <p:cTn id="19" dur="500"/>
                                        <p:tgtEl>
                                          <p:spTgt spid="73770"/>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0"/>
                                          </p:stCondLst>
                                        </p:cTn>
                                        <p:tgtEl>
                                          <p:spTgt spid="73771">
                                            <p:txEl>
                                              <p:pRg st="0" end="0"/>
                                            </p:txEl>
                                          </p:spTgt>
                                        </p:tgtEl>
                                        <p:attrNameLst>
                                          <p:attrName>style.visibility</p:attrName>
                                        </p:attrNameLst>
                                      </p:cBhvr>
                                      <p:to>
                                        <p:strVal val="visible"/>
                                      </p:to>
                                    </p:set>
                                  </p:childTnLst>
                                </p:cTn>
                              </p:par>
                            </p:childTnLst>
                          </p:cTn>
                        </p:par>
                        <p:par>
                          <p:cTn id="24" fill="hold" nodeType="afterGroup">
                            <p:stCondLst>
                              <p:cond delay="0"/>
                            </p:stCondLst>
                            <p:childTnLst>
                              <p:par>
                                <p:cTn id="25" presetID="1" presetClass="entr" presetSubtype="0" fill="hold" grpId="0" nodeType="afterEffect">
                                  <p:stCondLst>
                                    <p:cond delay="0"/>
                                  </p:stCondLst>
                                  <p:childTnLst>
                                    <p:set>
                                      <p:cBhvr>
                                        <p:cTn id="26" dur="1" fill="hold">
                                          <p:stCondLst>
                                            <p:cond delay="0"/>
                                          </p:stCondLst>
                                        </p:cTn>
                                        <p:tgtEl>
                                          <p:spTgt spid="73840"/>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73773"/>
                                        </p:tgtEl>
                                        <p:attrNameLst>
                                          <p:attrName>style.visibility</p:attrName>
                                        </p:attrNameLst>
                                      </p:cBhvr>
                                      <p:to>
                                        <p:strVal val="visible"/>
                                      </p:to>
                                    </p:set>
                                  </p:childTnLst>
                                </p:cTn>
                              </p:par>
                            </p:childTnLst>
                          </p:cTn>
                        </p:par>
                        <p:par>
                          <p:cTn id="31" fill="hold">
                            <p:stCondLst>
                              <p:cond delay="500"/>
                            </p:stCondLst>
                            <p:childTnLst>
                              <p:par>
                                <p:cTn id="32" presetID="1" presetClass="exit" presetSubtype="0" fill="hold" grpId="1" nodeType="afterEffect">
                                  <p:stCondLst>
                                    <p:cond delay="0"/>
                                  </p:stCondLst>
                                  <p:childTnLst>
                                    <p:set>
                                      <p:cBhvr>
                                        <p:cTn id="33" dur="1" fill="hold">
                                          <p:stCondLst>
                                            <p:cond delay="0"/>
                                          </p:stCondLst>
                                        </p:cTn>
                                        <p:tgtEl>
                                          <p:spTgt spid="73840"/>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499"/>
                                          </p:stCondLst>
                                        </p:cTn>
                                        <p:tgtEl>
                                          <p:spTgt spid="73772"/>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499"/>
                                          </p:stCondLst>
                                        </p:cTn>
                                        <p:tgtEl>
                                          <p:spTgt spid="73774"/>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499"/>
                                          </p:stCondLst>
                                        </p:cTn>
                                        <p:tgtEl>
                                          <p:spTgt spid="73775"/>
                                        </p:tgtEl>
                                        <p:attrNameLst>
                                          <p:attrName>style.visibility</p:attrName>
                                        </p:attrNameLst>
                                      </p:cBhvr>
                                      <p:to>
                                        <p:strVal val="visible"/>
                                      </p:to>
                                    </p:set>
                                  </p:childTnLst>
                                </p:cTn>
                              </p:par>
                            </p:childTnLst>
                          </p:cTn>
                        </p:par>
                        <p:par>
                          <p:cTn id="46" fill="hold">
                            <p:stCondLst>
                              <p:cond delay="500"/>
                            </p:stCondLst>
                            <p:childTnLst>
                              <p:par>
                                <p:cTn id="47" presetID="22" presetClass="entr" presetSubtype="8" fill="hold" grpId="0" nodeType="afterEffect">
                                  <p:stCondLst>
                                    <p:cond delay="500"/>
                                  </p:stCondLst>
                                  <p:childTnLst>
                                    <p:set>
                                      <p:cBhvr>
                                        <p:cTn id="48" dur="1" fill="hold">
                                          <p:stCondLst>
                                            <p:cond delay="0"/>
                                          </p:stCondLst>
                                        </p:cTn>
                                        <p:tgtEl>
                                          <p:spTgt spid="73784"/>
                                        </p:tgtEl>
                                        <p:attrNameLst>
                                          <p:attrName>style.visibility</p:attrName>
                                        </p:attrNameLst>
                                      </p:cBhvr>
                                      <p:to>
                                        <p:strVal val="visible"/>
                                      </p:to>
                                    </p:set>
                                    <p:animEffect transition="in" filter="wipe(left)">
                                      <p:cBhvr>
                                        <p:cTn id="49" dur="1000"/>
                                        <p:tgtEl>
                                          <p:spTgt spid="73784"/>
                                        </p:tgtEl>
                                      </p:cBhvr>
                                    </p:animEffect>
                                  </p:childTnLst>
                                </p:cTn>
                              </p:par>
                            </p:childTnLst>
                          </p:cTn>
                        </p:par>
                        <p:par>
                          <p:cTn id="50" fill="hold">
                            <p:stCondLst>
                              <p:cond delay="2000"/>
                            </p:stCondLst>
                            <p:childTnLst>
                              <p:par>
                                <p:cTn id="51" presetID="1" presetClass="entr" presetSubtype="0" fill="hold" grpId="0" nodeType="afterEffect">
                                  <p:stCondLst>
                                    <p:cond delay="500"/>
                                  </p:stCondLst>
                                  <p:childTnLst>
                                    <p:set>
                                      <p:cBhvr>
                                        <p:cTn id="52" dur="1" fill="hold">
                                          <p:stCondLst>
                                            <p:cond delay="0"/>
                                          </p:stCondLst>
                                        </p:cTn>
                                        <p:tgtEl>
                                          <p:spTgt spid="73831"/>
                                        </p:tgtEl>
                                        <p:attrNameLst>
                                          <p:attrName>style.visibility</p:attrName>
                                        </p:attrNameLst>
                                      </p:cBhvr>
                                      <p:to>
                                        <p:strVal val="visible"/>
                                      </p:to>
                                    </p:set>
                                  </p:childTnLst>
                                  <p:subTnLst>
                                    <p:set>
                                      <p:cBhvr override="childStyle">
                                        <p:cTn dur="1" fill="hold" display="0" masterRel="nextClick" afterEffect="1"/>
                                        <p:tgtEl>
                                          <p:spTgt spid="73831"/>
                                        </p:tgtEl>
                                        <p:attrNameLst>
                                          <p:attrName>style.visibility</p:attrName>
                                        </p:attrNameLst>
                                      </p:cBhvr>
                                      <p:to>
                                        <p:strVal val="hidden"/>
                                      </p:to>
                                    </p:set>
                                  </p:sub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73776"/>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nodeType="clickEffect">
                                  <p:stCondLst>
                                    <p:cond delay="0"/>
                                  </p:stCondLst>
                                  <p:childTnLst>
                                    <p:set>
                                      <p:cBhvr>
                                        <p:cTn id="60" dur="1" fill="hold">
                                          <p:stCondLst>
                                            <p:cond delay="0"/>
                                          </p:stCondLst>
                                        </p:cTn>
                                        <p:tgtEl>
                                          <p:spTgt spid="73777"/>
                                        </p:tgtEl>
                                        <p:attrNameLst>
                                          <p:attrName>style.visibility</p:attrName>
                                        </p:attrNameLst>
                                      </p:cBhvr>
                                      <p:to>
                                        <p:strVal val="visible"/>
                                      </p:to>
                                    </p:set>
                                    <p:animEffect transition="in" filter="wipe(down)">
                                      <p:cBhvr>
                                        <p:cTn id="61" dur="500"/>
                                        <p:tgtEl>
                                          <p:spTgt spid="73777"/>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499"/>
                                          </p:stCondLst>
                                        </p:cTn>
                                        <p:tgtEl>
                                          <p:spTgt spid="73778"/>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499"/>
                                          </p:stCondLst>
                                        </p:cTn>
                                        <p:tgtEl>
                                          <p:spTgt spid="73779"/>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499"/>
                                          </p:stCondLst>
                                        </p:cTn>
                                        <p:tgtEl>
                                          <p:spTgt spid="73780"/>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499"/>
                                          </p:stCondLst>
                                        </p:cTn>
                                        <p:tgtEl>
                                          <p:spTgt spid="73781"/>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grpId="0" nodeType="clickEffect">
                                  <p:stCondLst>
                                    <p:cond delay="0"/>
                                  </p:stCondLst>
                                  <p:childTnLst>
                                    <p:set>
                                      <p:cBhvr>
                                        <p:cTn id="81" dur="1" fill="hold">
                                          <p:stCondLst>
                                            <p:cond delay="499"/>
                                          </p:stCondLst>
                                        </p:cTn>
                                        <p:tgtEl>
                                          <p:spTgt spid="73782"/>
                                        </p:tgtEl>
                                        <p:attrNameLst>
                                          <p:attrName>style.visibility</p:attrName>
                                        </p:attrNameLst>
                                      </p:cBhvr>
                                      <p:to>
                                        <p:strVal val="visible"/>
                                      </p:to>
                                    </p:set>
                                  </p:childTnLst>
                                </p:cTn>
                              </p:par>
                            </p:childTnLst>
                          </p:cTn>
                        </p:par>
                        <p:par>
                          <p:cTn id="82" fill="hold">
                            <p:stCondLst>
                              <p:cond delay="500"/>
                            </p:stCondLst>
                            <p:childTnLst>
                              <p:par>
                                <p:cTn id="83" presetID="22" presetClass="entr" presetSubtype="8" fill="hold" grpId="0" nodeType="afterEffect">
                                  <p:stCondLst>
                                    <p:cond delay="500"/>
                                  </p:stCondLst>
                                  <p:childTnLst>
                                    <p:set>
                                      <p:cBhvr>
                                        <p:cTn id="84" dur="1" fill="hold">
                                          <p:stCondLst>
                                            <p:cond delay="0"/>
                                          </p:stCondLst>
                                        </p:cTn>
                                        <p:tgtEl>
                                          <p:spTgt spid="73785"/>
                                        </p:tgtEl>
                                        <p:attrNameLst>
                                          <p:attrName>style.visibility</p:attrName>
                                        </p:attrNameLst>
                                      </p:cBhvr>
                                      <p:to>
                                        <p:strVal val="visible"/>
                                      </p:to>
                                    </p:set>
                                    <p:animEffect transition="in" filter="wipe(left)">
                                      <p:cBhvr>
                                        <p:cTn id="85" dur="1000"/>
                                        <p:tgtEl>
                                          <p:spTgt spid="73785"/>
                                        </p:tgtEl>
                                      </p:cBhvr>
                                    </p:animEffec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grpId="0" nodeType="clickEffect">
                                  <p:stCondLst>
                                    <p:cond delay="0"/>
                                  </p:stCondLst>
                                  <p:childTnLst>
                                    <p:set>
                                      <p:cBhvr>
                                        <p:cTn id="89" dur="1" fill="hold">
                                          <p:stCondLst>
                                            <p:cond delay="0"/>
                                          </p:stCondLst>
                                        </p:cTn>
                                        <p:tgtEl>
                                          <p:spTgt spid="73832"/>
                                        </p:tgtEl>
                                        <p:attrNameLst>
                                          <p:attrName>style.visibility</p:attrName>
                                        </p:attrNameLst>
                                      </p:cBhvr>
                                      <p:to>
                                        <p:strVal val="visible"/>
                                      </p:to>
                                    </p:set>
                                  </p:childTnLst>
                                </p:cTn>
                              </p:par>
                            </p:childTnLst>
                          </p:cTn>
                        </p:par>
                        <p:par>
                          <p:cTn id="90" fill="hold">
                            <p:stCondLst>
                              <p:cond delay="0"/>
                            </p:stCondLst>
                            <p:childTnLst>
                              <p:par>
                                <p:cTn id="91" presetID="3" presetClass="emph" presetSubtype="2" fill="hold" grpId="1" nodeType="afterEffect">
                                  <p:stCondLst>
                                    <p:cond delay="500"/>
                                  </p:stCondLst>
                                  <p:childTnLst>
                                    <p:animClr clrSpc="rgb" dir="cw">
                                      <p:cBhvr override="childStyle">
                                        <p:cTn id="92" dur="1000" fill="hold"/>
                                        <p:tgtEl>
                                          <p:spTgt spid="73773"/>
                                        </p:tgtEl>
                                        <p:attrNameLst>
                                          <p:attrName>style.color</p:attrName>
                                        </p:attrNameLst>
                                      </p:cBhvr>
                                      <p:to>
                                        <a:schemeClr val="hlink"/>
                                      </p:to>
                                    </p:animClr>
                                  </p:childTnLst>
                                </p:cTn>
                              </p:par>
                              <p:par>
                                <p:cTn id="93" presetID="3" presetClass="emph" presetSubtype="2" fill="hold" grpId="1" nodeType="withEffect">
                                  <p:stCondLst>
                                    <p:cond delay="0"/>
                                  </p:stCondLst>
                                  <p:childTnLst>
                                    <p:animClr clrSpc="rgb" dir="cw">
                                      <p:cBhvr override="childStyle">
                                        <p:cTn id="94" dur="1000" fill="hold"/>
                                        <p:tgtEl>
                                          <p:spTgt spid="73778"/>
                                        </p:tgtEl>
                                        <p:attrNameLst>
                                          <p:attrName>style.color</p:attrName>
                                        </p:attrNameLst>
                                      </p:cBhvr>
                                      <p:to>
                                        <a:schemeClr val="hlink"/>
                                      </p:to>
                                    </p:animClr>
                                  </p:childTnLst>
                                </p:cTn>
                              </p:par>
                              <p:par>
                                <p:cTn id="95" presetID="3" presetClass="emph" presetSubtype="2" fill="hold" grpId="1" nodeType="withEffect">
                                  <p:stCondLst>
                                    <p:cond delay="0"/>
                                  </p:stCondLst>
                                  <p:childTnLst>
                                    <p:animClr clrSpc="rgb" dir="cw">
                                      <p:cBhvr override="childStyle">
                                        <p:cTn id="96" dur="1000" fill="hold"/>
                                        <p:tgtEl>
                                          <p:spTgt spid="73772"/>
                                        </p:tgtEl>
                                        <p:attrNameLst>
                                          <p:attrName>style.color</p:attrName>
                                        </p:attrNameLst>
                                      </p:cBhvr>
                                      <p:to>
                                        <a:schemeClr val="hlink"/>
                                      </p:to>
                                    </p:animClr>
                                  </p:childTnLst>
                                </p:cTn>
                              </p:par>
                              <p:par>
                                <p:cTn id="97" presetID="10" presetClass="entr" presetSubtype="0" fill="hold" grpId="0" nodeType="withEffect">
                                  <p:stCondLst>
                                    <p:cond delay="0"/>
                                  </p:stCondLst>
                                  <p:childTnLst>
                                    <p:set>
                                      <p:cBhvr>
                                        <p:cTn id="98" dur="1" fill="hold">
                                          <p:stCondLst>
                                            <p:cond delay="0"/>
                                          </p:stCondLst>
                                        </p:cTn>
                                        <p:tgtEl>
                                          <p:spTgt spid="73833"/>
                                        </p:tgtEl>
                                        <p:attrNameLst>
                                          <p:attrName>style.visibility</p:attrName>
                                        </p:attrNameLst>
                                      </p:cBhvr>
                                      <p:to>
                                        <p:strVal val="visible"/>
                                      </p:to>
                                    </p:set>
                                    <p:animEffect transition="in" filter="fade">
                                      <p:cBhvr>
                                        <p:cTn id="99" dur="1000"/>
                                        <p:tgtEl>
                                          <p:spTgt spid="7383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73834"/>
                                        </p:tgtEl>
                                        <p:attrNameLst>
                                          <p:attrName>style.visibility</p:attrName>
                                        </p:attrNameLst>
                                      </p:cBhvr>
                                      <p:to>
                                        <p:strVal val="visible"/>
                                      </p:to>
                                    </p:set>
                                    <p:animEffect transition="in" filter="fade">
                                      <p:cBhvr>
                                        <p:cTn id="102" dur="1000"/>
                                        <p:tgtEl>
                                          <p:spTgt spid="73834"/>
                                        </p:tgtEl>
                                      </p:cBhvr>
                                    </p:animEffect>
                                  </p:childTnLst>
                                </p:cTn>
                              </p:par>
                            </p:childTnLst>
                          </p:cTn>
                        </p:par>
                        <p:par>
                          <p:cTn id="103" fill="hold">
                            <p:stCondLst>
                              <p:cond delay="1500"/>
                            </p:stCondLst>
                            <p:childTnLst>
                              <p:par>
                                <p:cTn id="104" presetID="1" presetClass="entr" presetSubtype="0" fill="hold" nodeType="afterEffect">
                                  <p:stCondLst>
                                    <p:cond delay="0"/>
                                  </p:stCondLst>
                                  <p:childTnLst>
                                    <p:set>
                                      <p:cBhvr>
                                        <p:cTn id="105" dur="1" fill="hold">
                                          <p:stCondLst>
                                            <p:cond delay="0"/>
                                          </p:stCondLst>
                                        </p:cTn>
                                        <p:tgtEl>
                                          <p:spTgt spid="737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834" grpId="0" animBg="1"/>
      <p:bldP spid="73833" grpId="0" animBg="1"/>
      <p:bldP spid="73740" grpId="0"/>
      <p:bldP spid="73769" grpId="0"/>
      <p:bldP spid="73772" grpId="0" autoUpdateAnimBg="0"/>
      <p:bldP spid="73772" grpId="1"/>
      <p:bldP spid="73773" grpId="0" autoUpdateAnimBg="0"/>
      <p:bldP spid="73773" grpId="1"/>
      <p:bldP spid="73774" grpId="0" autoUpdateAnimBg="0"/>
      <p:bldP spid="73775" grpId="0" autoUpdateAnimBg="0"/>
      <p:bldP spid="73776" grpId="0"/>
      <p:bldP spid="73778" grpId="0" autoUpdateAnimBg="0"/>
      <p:bldP spid="73778" grpId="1"/>
      <p:bldP spid="73779" grpId="0" autoUpdateAnimBg="0"/>
      <p:bldP spid="73780" grpId="0" autoUpdateAnimBg="0"/>
      <p:bldP spid="73781" grpId="0" autoUpdateAnimBg="0"/>
      <p:bldP spid="73782" grpId="0" autoUpdateAnimBg="0"/>
      <p:bldP spid="73784" grpId="0"/>
      <p:bldP spid="73785" grpId="0"/>
      <p:bldP spid="73831" grpId="0" animBg="1"/>
      <p:bldP spid="73832" grpId="0"/>
      <p:bldP spid="73840" grpId="0" animBg="1"/>
      <p:bldP spid="73840" grpId="1" animBg="1"/>
      <p:bldP spid="7392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627063" y="454025"/>
            <a:ext cx="479425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3403600" algn="l"/>
              </a:tabLst>
              <a:defRPr>
                <a:solidFill>
                  <a:schemeClr val="tx1"/>
                </a:solidFill>
                <a:latin typeface="Arial" panose="020B0604020202020204" pitchFamily="34" charset="0"/>
              </a:defRPr>
            </a:lvl1pPr>
            <a:lvl2pPr marL="742950" indent="-285750">
              <a:tabLst>
                <a:tab pos="3403600" algn="l"/>
              </a:tabLst>
              <a:defRPr>
                <a:solidFill>
                  <a:schemeClr val="tx1"/>
                </a:solidFill>
                <a:latin typeface="Arial" panose="020B0604020202020204" pitchFamily="34" charset="0"/>
              </a:defRPr>
            </a:lvl2pPr>
            <a:lvl3pPr marL="1143000" indent="-228600">
              <a:tabLst>
                <a:tab pos="3403600" algn="l"/>
              </a:tabLst>
              <a:defRPr>
                <a:solidFill>
                  <a:schemeClr val="tx1"/>
                </a:solidFill>
                <a:latin typeface="Arial" panose="020B0604020202020204" pitchFamily="34" charset="0"/>
              </a:defRPr>
            </a:lvl3pPr>
            <a:lvl4pPr marL="1600200" indent="-228600">
              <a:tabLst>
                <a:tab pos="3403600" algn="l"/>
              </a:tabLst>
              <a:defRPr>
                <a:solidFill>
                  <a:schemeClr val="tx1"/>
                </a:solidFill>
                <a:latin typeface="Arial" panose="020B0604020202020204" pitchFamily="34" charset="0"/>
              </a:defRPr>
            </a:lvl4pPr>
            <a:lvl5pPr marL="2057400" indent="-228600">
              <a:tabLst>
                <a:tab pos="34036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4036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4036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4036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40360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340360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N2L:</a:t>
            </a:r>
          </a:p>
          <a:p>
            <a:pPr marL="0" marR="0" lvl="0" indent="0" algn="l" defTabSz="914400" rtl="0" eaLnBrk="1" fontAlgn="base" latinLnBrk="0" hangingPunct="1">
              <a:lnSpc>
                <a:spcPct val="100000"/>
              </a:lnSpc>
              <a:spcBef>
                <a:spcPct val="0"/>
              </a:spcBef>
              <a:spcAft>
                <a:spcPct val="0"/>
              </a:spcAft>
              <a:buClrTx/>
              <a:buSzTx/>
              <a:buFontTx/>
              <a:buNone/>
              <a:tabLst>
                <a:tab pos="340360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Resultant force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mass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rPr>
              <a:t> acc.</a:t>
            </a:r>
          </a:p>
        </p:txBody>
      </p:sp>
      <p:sp>
        <p:nvSpPr>
          <p:cNvPr id="12291" name="Rectangle 3"/>
          <p:cNvSpPr>
            <a:spLocks noChangeArrowheads="1"/>
          </p:cNvSpPr>
          <p:nvPr/>
        </p:nvSpPr>
        <p:spPr bwMode="auto">
          <a:xfrm>
            <a:off x="627063" y="1371600"/>
            <a:ext cx="63023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t>
            </a:r>
            <a:endPar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
        <p:nvSpPr>
          <p:cNvPr id="12292" name="Line 4"/>
          <p:cNvSpPr>
            <a:spLocks noChangeShapeType="1"/>
          </p:cNvSpPr>
          <p:nvPr/>
        </p:nvSpPr>
        <p:spPr bwMode="auto">
          <a:xfrm flipH="1">
            <a:off x="1271588" y="1420813"/>
            <a:ext cx="0" cy="390525"/>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293" name="Rectangle 5"/>
          <p:cNvSpPr>
            <a:spLocks noChangeArrowheads="1"/>
          </p:cNvSpPr>
          <p:nvPr/>
        </p:nvSpPr>
        <p:spPr bwMode="auto">
          <a:xfrm>
            <a:off x="628650" y="1911350"/>
            <a:ext cx="6302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B</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t>
            </a:r>
            <a:endPar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
        <p:nvSpPr>
          <p:cNvPr id="12294" name="Line 6"/>
          <p:cNvSpPr>
            <a:spLocks noChangeShapeType="1"/>
          </p:cNvSpPr>
          <p:nvPr/>
        </p:nvSpPr>
        <p:spPr bwMode="auto">
          <a:xfrm flipH="1" flipV="1">
            <a:off x="1252538" y="1943100"/>
            <a:ext cx="0" cy="390525"/>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295" name="Text Box 8"/>
          <p:cNvSpPr txBox="1">
            <a:spLocks noChangeArrowheads="1"/>
          </p:cNvSpPr>
          <p:nvPr/>
        </p:nvSpPr>
        <p:spPr bwMode="auto">
          <a:xfrm>
            <a:off x="487363" y="2405063"/>
            <a:ext cx="14763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marL="1079500" indent="-10795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1079500" marR="0" lvl="0" indent="-1079500" algn="l" defTabSz="914400" rtl="0" eaLnBrk="0" fontAlgn="base" latinLnBrk="0" hangingPunct="0">
              <a:lnSpc>
                <a:spcPct val="100000"/>
              </a:lnSpc>
              <a:spcBef>
                <a:spcPct val="50000"/>
              </a:spcBef>
              <a:spcAft>
                <a:spcPct val="0"/>
              </a:spcAft>
              <a:buClrTx/>
              <a:buSzTx/>
              <a:buFont typeface="Wingdings" panose="05000000000000000000" pitchFamily="2" charset="2"/>
              <a:buNone/>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(1)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(2):</a:t>
            </a:r>
            <a:endParaRPr kumimoji="0" lang="en-GB"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grpSp>
        <p:nvGrpSpPr>
          <p:cNvPr id="12296" name="Group 30"/>
          <p:cNvGrpSpPr>
            <a:grpSpLocks/>
          </p:cNvGrpSpPr>
          <p:nvPr/>
        </p:nvGrpSpPr>
        <p:grpSpPr bwMode="auto">
          <a:xfrm>
            <a:off x="5432425" y="268288"/>
            <a:ext cx="3116263" cy="3243262"/>
            <a:chOff x="3422" y="169"/>
            <a:chExt cx="1963" cy="2043"/>
          </a:xfrm>
        </p:grpSpPr>
        <p:sp>
          <p:nvSpPr>
            <p:cNvPr id="12309" name="Rectangle 31"/>
            <p:cNvSpPr>
              <a:spLocks noChangeArrowheads="1"/>
            </p:cNvSpPr>
            <p:nvPr/>
          </p:nvSpPr>
          <p:spPr bwMode="auto">
            <a:xfrm>
              <a:off x="3422" y="169"/>
              <a:ext cx="1952" cy="2015"/>
            </a:xfrm>
            <a:prstGeom prst="rect">
              <a:avLst/>
            </a:prstGeom>
            <a:solidFill>
              <a:schemeClr val="bg1"/>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310" name="Line 32"/>
            <p:cNvSpPr>
              <a:spLocks noChangeShapeType="1"/>
            </p:cNvSpPr>
            <p:nvPr/>
          </p:nvSpPr>
          <p:spPr bwMode="auto">
            <a:xfrm>
              <a:off x="4190" y="433"/>
              <a:ext cx="0" cy="962"/>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311" name="Line 33"/>
            <p:cNvSpPr>
              <a:spLocks noChangeShapeType="1"/>
            </p:cNvSpPr>
            <p:nvPr/>
          </p:nvSpPr>
          <p:spPr bwMode="auto">
            <a:xfrm>
              <a:off x="4628" y="444"/>
              <a:ext cx="0" cy="1227"/>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312" name="Rectangle 34"/>
            <p:cNvSpPr>
              <a:spLocks noChangeArrowheads="1"/>
            </p:cNvSpPr>
            <p:nvPr/>
          </p:nvSpPr>
          <p:spPr bwMode="auto">
            <a:xfrm>
              <a:off x="4574" y="1650"/>
              <a:ext cx="106" cy="88"/>
            </a:xfrm>
            <a:prstGeom prst="rect">
              <a:avLst/>
            </a:prstGeom>
            <a:solidFill>
              <a:srgbClr val="0000FF"/>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313" name="Rectangle 35"/>
            <p:cNvSpPr>
              <a:spLocks noChangeArrowheads="1"/>
            </p:cNvSpPr>
            <p:nvPr/>
          </p:nvSpPr>
          <p:spPr bwMode="auto">
            <a:xfrm>
              <a:off x="4132" y="1373"/>
              <a:ext cx="106" cy="88"/>
            </a:xfrm>
            <a:prstGeom prst="rect">
              <a:avLst/>
            </a:prstGeom>
            <a:solidFill>
              <a:srgbClr val="0000FF"/>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314" name="Rectangle 36"/>
            <p:cNvSpPr>
              <a:spLocks noChangeArrowheads="1"/>
            </p:cNvSpPr>
            <p:nvPr/>
          </p:nvSpPr>
          <p:spPr bwMode="auto">
            <a:xfrm>
              <a:off x="3796" y="1248"/>
              <a:ext cx="255"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2315" name="Rectangle 37"/>
            <p:cNvSpPr>
              <a:spLocks noChangeArrowheads="1"/>
            </p:cNvSpPr>
            <p:nvPr/>
          </p:nvSpPr>
          <p:spPr bwMode="auto">
            <a:xfrm>
              <a:off x="4746" y="1515"/>
              <a:ext cx="255"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B</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grpSp>
          <p:nvGrpSpPr>
            <p:cNvPr id="12316" name="Group 38"/>
            <p:cNvGrpSpPr>
              <a:grpSpLocks/>
            </p:cNvGrpSpPr>
            <p:nvPr/>
          </p:nvGrpSpPr>
          <p:grpSpPr bwMode="auto">
            <a:xfrm>
              <a:off x="4149" y="1427"/>
              <a:ext cx="75" cy="384"/>
              <a:chOff x="4320" y="1899"/>
              <a:chExt cx="75" cy="384"/>
            </a:xfrm>
          </p:grpSpPr>
          <p:sp>
            <p:nvSpPr>
              <p:cNvPr id="12342" name="Line 39"/>
              <p:cNvSpPr>
                <a:spLocks noChangeShapeType="1"/>
              </p:cNvSpPr>
              <p:nvPr/>
            </p:nvSpPr>
            <p:spPr bwMode="auto">
              <a:xfrm>
                <a:off x="4363" y="1899"/>
                <a:ext cx="0" cy="384"/>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343" name="Line 40"/>
              <p:cNvSpPr>
                <a:spLocks noChangeShapeType="1"/>
              </p:cNvSpPr>
              <p:nvPr/>
            </p:nvSpPr>
            <p:spPr bwMode="auto">
              <a:xfrm>
                <a:off x="4320" y="2197"/>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2317" name="Group 41"/>
            <p:cNvGrpSpPr>
              <a:grpSpLocks/>
            </p:cNvGrpSpPr>
            <p:nvPr/>
          </p:nvGrpSpPr>
          <p:grpSpPr bwMode="auto">
            <a:xfrm>
              <a:off x="4587" y="1672"/>
              <a:ext cx="75" cy="384"/>
              <a:chOff x="4320" y="1899"/>
              <a:chExt cx="75" cy="384"/>
            </a:xfrm>
          </p:grpSpPr>
          <p:sp>
            <p:nvSpPr>
              <p:cNvPr id="12340" name="Line 42"/>
              <p:cNvSpPr>
                <a:spLocks noChangeShapeType="1"/>
              </p:cNvSpPr>
              <p:nvPr/>
            </p:nvSpPr>
            <p:spPr bwMode="auto">
              <a:xfrm>
                <a:off x="4363" y="1899"/>
                <a:ext cx="0" cy="384"/>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341" name="Line 43"/>
              <p:cNvSpPr>
                <a:spLocks noChangeShapeType="1"/>
              </p:cNvSpPr>
              <p:nvPr/>
            </p:nvSpPr>
            <p:spPr bwMode="auto">
              <a:xfrm>
                <a:off x="4320" y="2197"/>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2318" name="Group 44"/>
            <p:cNvGrpSpPr>
              <a:grpSpLocks/>
            </p:cNvGrpSpPr>
            <p:nvPr/>
          </p:nvGrpSpPr>
          <p:grpSpPr bwMode="auto">
            <a:xfrm>
              <a:off x="4150" y="1116"/>
              <a:ext cx="75" cy="298"/>
              <a:chOff x="3926" y="1909"/>
              <a:chExt cx="75" cy="298"/>
            </a:xfrm>
          </p:grpSpPr>
          <p:sp>
            <p:nvSpPr>
              <p:cNvPr id="12338" name="Line 45"/>
              <p:cNvSpPr>
                <a:spLocks noChangeShapeType="1"/>
              </p:cNvSpPr>
              <p:nvPr/>
            </p:nvSpPr>
            <p:spPr bwMode="auto">
              <a:xfrm flipV="1">
                <a:off x="3969" y="1909"/>
                <a:ext cx="0" cy="298"/>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339" name="Line 46"/>
              <p:cNvSpPr>
                <a:spLocks noChangeShapeType="1"/>
              </p:cNvSpPr>
              <p:nvPr/>
            </p:nvSpPr>
            <p:spPr bwMode="auto">
              <a:xfrm flipV="1">
                <a:off x="3926" y="1995"/>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2319" name="Group 47"/>
            <p:cNvGrpSpPr>
              <a:grpSpLocks/>
            </p:cNvGrpSpPr>
            <p:nvPr/>
          </p:nvGrpSpPr>
          <p:grpSpPr bwMode="auto">
            <a:xfrm>
              <a:off x="4587" y="1375"/>
              <a:ext cx="75" cy="298"/>
              <a:chOff x="3926" y="1909"/>
              <a:chExt cx="75" cy="298"/>
            </a:xfrm>
          </p:grpSpPr>
          <p:sp>
            <p:nvSpPr>
              <p:cNvPr id="12336" name="Line 48"/>
              <p:cNvSpPr>
                <a:spLocks noChangeShapeType="1"/>
              </p:cNvSpPr>
              <p:nvPr/>
            </p:nvSpPr>
            <p:spPr bwMode="auto">
              <a:xfrm flipV="1">
                <a:off x="3969" y="1909"/>
                <a:ext cx="0" cy="298"/>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337" name="Line 49"/>
              <p:cNvSpPr>
                <a:spLocks noChangeShapeType="1"/>
              </p:cNvSpPr>
              <p:nvPr/>
            </p:nvSpPr>
            <p:spPr bwMode="auto">
              <a:xfrm flipV="1">
                <a:off x="3926" y="1995"/>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2320" name="Rectangle 50"/>
            <p:cNvSpPr>
              <a:spLocks noChangeArrowheads="1"/>
            </p:cNvSpPr>
            <p:nvPr/>
          </p:nvSpPr>
          <p:spPr bwMode="auto">
            <a:xfrm>
              <a:off x="4673" y="1838"/>
              <a:ext cx="37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12321" name="Rectangle 51"/>
            <p:cNvSpPr>
              <a:spLocks noChangeArrowheads="1"/>
            </p:cNvSpPr>
            <p:nvPr/>
          </p:nvSpPr>
          <p:spPr bwMode="auto">
            <a:xfrm>
              <a:off x="3876" y="996"/>
              <a:ext cx="26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12322" name="Rectangle 52"/>
            <p:cNvSpPr>
              <a:spLocks noChangeArrowheads="1"/>
            </p:cNvSpPr>
            <p:nvPr/>
          </p:nvSpPr>
          <p:spPr bwMode="auto">
            <a:xfrm>
              <a:off x="4655" y="1263"/>
              <a:ext cx="26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12323" name="Rectangle 53"/>
            <p:cNvSpPr>
              <a:spLocks noChangeArrowheads="1"/>
            </p:cNvSpPr>
            <p:nvPr/>
          </p:nvSpPr>
          <p:spPr bwMode="auto">
            <a:xfrm>
              <a:off x="3854" y="1668"/>
              <a:ext cx="37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4</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grpSp>
          <p:nvGrpSpPr>
            <p:cNvPr id="12324" name="Group 54"/>
            <p:cNvGrpSpPr>
              <a:grpSpLocks/>
            </p:cNvGrpSpPr>
            <p:nvPr/>
          </p:nvGrpSpPr>
          <p:grpSpPr bwMode="auto">
            <a:xfrm>
              <a:off x="5089" y="1372"/>
              <a:ext cx="0" cy="362"/>
              <a:chOff x="5270" y="1852"/>
              <a:chExt cx="0" cy="362"/>
            </a:xfrm>
          </p:grpSpPr>
          <p:sp>
            <p:nvSpPr>
              <p:cNvPr id="12334" name="Line 55"/>
              <p:cNvSpPr>
                <a:spLocks noChangeShapeType="1"/>
              </p:cNvSpPr>
              <p:nvPr/>
            </p:nvSpPr>
            <p:spPr bwMode="auto">
              <a:xfrm flipV="1">
                <a:off x="5270" y="1852"/>
                <a:ext cx="0" cy="362"/>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335" name="Line 56"/>
              <p:cNvSpPr>
                <a:spLocks noChangeShapeType="1"/>
              </p:cNvSpPr>
              <p:nvPr/>
            </p:nvSpPr>
            <p:spPr bwMode="auto">
              <a:xfrm flipV="1">
                <a:off x="5270" y="1914"/>
                <a:ext cx="0" cy="107"/>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2325" name="Group 57"/>
            <p:cNvGrpSpPr>
              <a:grpSpLocks/>
            </p:cNvGrpSpPr>
            <p:nvPr/>
          </p:nvGrpSpPr>
          <p:grpSpPr bwMode="auto">
            <a:xfrm flipV="1">
              <a:off x="3751" y="1261"/>
              <a:ext cx="0" cy="362"/>
              <a:chOff x="5270" y="1852"/>
              <a:chExt cx="0" cy="362"/>
            </a:xfrm>
          </p:grpSpPr>
          <p:sp>
            <p:nvSpPr>
              <p:cNvPr id="12332" name="Line 58"/>
              <p:cNvSpPr>
                <a:spLocks noChangeShapeType="1"/>
              </p:cNvSpPr>
              <p:nvPr/>
            </p:nvSpPr>
            <p:spPr bwMode="auto">
              <a:xfrm flipV="1">
                <a:off x="5270" y="1852"/>
                <a:ext cx="0" cy="362"/>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333" name="Line 59"/>
              <p:cNvSpPr>
                <a:spLocks noChangeShapeType="1"/>
              </p:cNvSpPr>
              <p:nvPr/>
            </p:nvSpPr>
            <p:spPr bwMode="auto">
              <a:xfrm flipV="1">
                <a:off x="5270" y="1914"/>
                <a:ext cx="0" cy="107"/>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2326" name="Rectangle 60"/>
            <p:cNvSpPr>
              <a:spLocks noChangeArrowheads="1"/>
            </p:cNvSpPr>
            <p:nvPr/>
          </p:nvSpPr>
          <p:spPr bwMode="auto">
            <a:xfrm>
              <a:off x="3501" y="1454"/>
              <a:ext cx="233"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FF0000"/>
                </a:solidFill>
                <a:effectLst/>
                <a:uLnTx/>
                <a:uFillTx/>
                <a:latin typeface="Comic Sans MS" panose="030F0702030302020204" pitchFamily="66" charset="0"/>
                <a:ea typeface="+mn-ea"/>
                <a:cs typeface="+mn-cs"/>
              </a:endParaRPr>
            </a:p>
          </p:txBody>
        </p:sp>
        <p:sp>
          <p:nvSpPr>
            <p:cNvPr id="12327" name="Rectangle 61"/>
            <p:cNvSpPr>
              <a:spLocks noChangeArrowheads="1"/>
            </p:cNvSpPr>
            <p:nvPr/>
          </p:nvSpPr>
          <p:spPr bwMode="auto">
            <a:xfrm>
              <a:off x="5079" y="1166"/>
              <a:ext cx="233"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FF0000"/>
                </a:solidFill>
                <a:effectLst/>
                <a:uLnTx/>
                <a:uFillTx/>
                <a:latin typeface="Comic Sans MS" panose="030F0702030302020204" pitchFamily="66" charset="0"/>
                <a:ea typeface="+mn-ea"/>
                <a:cs typeface="+mn-cs"/>
              </a:endParaRPr>
            </a:p>
          </p:txBody>
        </p:sp>
        <p:sp>
          <p:nvSpPr>
            <p:cNvPr id="12328" name="Freeform 62"/>
            <p:cNvSpPr>
              <a:spLocks/>
            </p:cNvSpPr>
            <p:nvPr/>
          </p:nvSpPr>
          <p:spPr bwMode="auto">
            <a:xfrm>
              <a:off x="3503" y="962"/>
              <a:ext cx="874" cy="1073"/>
            </a:xfrm>
            <a:custGeom>
              <a:avLst/>
              <a:gdLst>
                <a:gd name="T0" fmla="*/ 616 w 938"/>
                <a:gd name="T1" fmla="*/ 72 h 1286"/>
                <a:gd name="T2" fmla="*/ 116 w 938"/>
                <a:gd name="T3" fmla="*/ 107 h 1286"/>
                <a:gd name="T4" fmla="*/ 20 w 938"/>
                <a:gd name="T5" fmla="*/ 443 h 1286"/>
                <a:gd name="T6" fmla="*/ 238 w 938"/>
                <a:gd name="T7" fmla="*/ 588 h 1286"/>
                <a:gd name="T8" fmla="*/ 640 w 938"/>
                <a:gd name="T9" fmla="*/ 537 h 1286"/>
                <a:gd name="T10" fmla="*/ 616 w 938"/>
                <a:gd name="T11" fmla="*/ 72 h 1286"/>
                <a:gd name="T12" fmla="*/ 0 60000 65536"/>
                <a:gd name="T13" fmla="*/ 0 60000 65536"/>
                <a:gd name="T14" fmla="*/ 0 60000 65536"/>
                <a:gd name="T15" fmla="*/ 0 60000 65536"/>
                <a:gd name="T16" fmla="*/ 0 60000 65536"/>
                <a:gd name="T17" fmla="*/ 0 60000 65536"/>
                <a:gd name="T18" fmla="*/ 0 w 938"/>
                <a:gd name="T19" fmla="*/ 0 h 1286"/>
                <a:gd name="T20" fmla="*/ 938 w 938"/>
                <a:gd name="T21" fmla="*/ 1286 h 1286"/>
              </a:gdLst>
              <a:ahLst/>
              <a:cxnLst>
                <a:cxn ang="T12">
                  <a:pos x="T0" y="T1"/>
                </a:cxn>
                <a:cxn ang="T13">
                  <a:pos x="T2" y="T3"/>
                </a:cxn>
                <a:cxn ang="T14">
                  <a:pos x="T4" y="T5"/>
                </a:cxn>
                <a:cxn ang="T15">
                  <a:pos x="T6" y="T7"/>
                </a:cxn>
                <a:cxn ang="T16">
                  <a:pos x="T8" y="T9"/>
                </a:cxn>
                <a:cxn ang="T17">
                  <a:pos x="T10" y="T11"/>
                </a:cxn>
              </a:cxnLst>
              <a:rect l="T18" t="T19" r="T20" b="T21"/>
              <a:pathLst>
                <a:path w="938" h="1286">
                  <a:moveTo>
                    <a:pt x="817" y="147"/>
                  </a:moveTo>
                  <a:cubicBezTo>
                    <a:pt x="701" y="0"/>
                    <a:pt x="287" y="94"/>
                    <a:pt x="155" y="222"/>
                  </a:cubicBezTo>
                  <a:cubicBezTo>
                    <a:pt x="23" y="350"/>
                    <a:pt x="0" y="750"/>
                    <a:pt x="27" y="915"/>
                  </a:cubicBezTo>
                  <a:cubicBezTo>
                    <a:pt x="54" y="1080"/>
                    <a:pt x="178" y="1182"/>
                    <a:pt x="315" y="1214"/>
                  </a:cubicBezTo>
                  <a:cubicBezTo>
                    <a:pt x="452" y="1246"/>
                    <a:pt x="760" y="1286"/>
                    <a:pt x="849" y="1107"/>
                  </a:cubicBezTo>
                  <a:cubicBezTo>
                    <a:pt x="938" y="928"/>
                    <a:pt x="933" y="294"/>
                    <a:pt x="817" y="147"/>
                  </a:cubicBezTo>
                  <a:close/>
                </a:path>
              </a:pathLst>
            </a:custGeom>
            <a:noFill/>
            <a:ln w="19050">
              <a:solidFill>
                <a:srgbClr val="008000"/>
              </a:solidFill>
              <a:round/>
              <a:headEnd/>
              <a:tailEnd/>
            </a:ln>
            <a:extLst>
              <a:ext uri="{909E8E84-426E-40DD-AFC4-6F175D3DCCD1}">
                <a14:hiddenFill xmlns:a14="http://schemas.microsoft.com/office/drawing/2010/main">
                  <a:solidFill>
                    <a:srgbClr val="FFFFFF"/>
                  </a:solidFill>
                </a14:hiddenFill>
              </a:ext>
            </a:extLst>
          </p:spPr>
          <p:txBody>
            <a:bodyPr lIns="90000" tIns="46800" rIns="90000" bIns="46800" anchor="ct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329" name="Freeform 63"/>
            <p:cNvSpPr>
              <a:spLocks/>
            </p:cNvSpPr>
            <p:nvPr/>
          </p:nvSpPr>
          <p:spPr bwMode="auto">
            <a:xfrm>
              <a:off x="4348" y="1168"/>
              <a:ext cx="1037" cy="1044"/>
            </a:xfrm>
            <a:custGeom>
              <a:avLst/>
              <a:gdLst>
                <a:gd name="T0" fmla="*/ 869 w 1058"/>
                <a:gd name="T1" fmla="*/ 97 h 1129"/>
                <a:gd name="T2" fmla="*/ 113 w 1058"/>
                <a:gd name="T3" fmla="*/ 105 h 1129"/>
                <a:gd name="T4" fmla="*/ 201 w 1058"/>
                <a:gd name="T5" fmla="*/ 730 h 1129"/>
                <a:gd name="T6" fmla="*/ 751 w 1058"/>
                <a:gd name="T7" fmla="*/ 682 h 1129"/>
                <a:gd name="T8" fmla="*/ 869 w 1058"/>
                <a:gd name="T9" fmla="*/ 97 h 1129"/>
                <a:gd name="T10" fmla="*/ 0 60000 65536"/>
                <a:gd name="T11" fmla="*/ 0 60000 65536"/>
                <a:gd name="T12" fmla="*/ 0 60000 65536"/>
                <a:gd name="T13" fmla="*/ 0 60000 65536"/>
                <a:gd name="T14" fmla="*/ 0 60000 65536"/>
                <a:gd name="T15" fmla="*/ 0 w 1058"/>
                <a:gd name="T16" fmla="*/ 0 h 1129"/>
                <a:gd name="T17" fmla="*/ 1058 w 1058"/>
                <a:gd name="T18" fmla="*/ 1129 h 1129"/>
              </a:gdLst>
              <a:ahLst/>
              <a:cxnLst>
                <a:cxn ang="T10">
                  <a:pos x="T0" y="T1"/>
                </a:cxn>
                <a:cxn ang="T11">
                  <a:pos x="T2" y="T3"/>
                </a:cxn>
                <a:cxn ang="T12">
                  <a:pos x="T4" y="T5"/>
                </a:cxn>
                <a:cxn ang="T13">
                  <a:pos x="T6" y="T7"/>
                </a:cxn>
                <a:cxn ang="T14">
                  <a:pos x="T8" y="T9"/>
                </a:cxn>
              </a:cxnLst>
              <a:rect l="T15" t="T16" r="T17" b="T18"/>
              <a:pathLst>
                <a:path w="1058" h="1129">
                  <a:moveTo>
                    <a:pt x="942" y="133"/>
                  </a:moveTo>
                  <a:cubicBezTo>
                    <a:pt x="826" y="1"/>
                    <a:pt x="242" y="0"/>
                    <a:pt x="121" y="144"/>
                  </a:cubicBezTo>
                  <a:cubicBezTo>
                    <a:pt x="0" y="288"/>
                    <a:pt x="101" y="865"/>
                    <a:pt x="217" y="997"/>
                  </a:cubicBezTo>
                  <a:cubicBezTo>
                    <a:pt x="333" y="1129"/>
                    <a:pt x="684" y="1075"/>
                    <a:pt x="814" y="933"/>
                  </a:cubicBezTo>
                  <a:cubicBezTo>
                    <a:pt x="944" y="791"/>
                    <a:pt x="1058" y="265"/>
                    <a:pt x="942" y="133"/>
                  </a:cubicBezTo>
                  <a:close/>
                </a:path>
              </a:pathLst>
            </a:custGeom>
            <a:noFill/>
            <a:ln w="19050">
              <a:solidFill>
                <a:srgbClr val="008000"/>
              </a:solidFill>
              <a:round/>
              <a:headEnd/>
              <a:tailEnd/>
            </a:ln>
            <a:extLst>
              <a:ext uri="{909E8E84-426E-40DD-AFC4-6F175D3DCCD1}">
                <a14:hiddenFill xmlns:a14="http://schemas.microsoft.com/office/drawing/2010/main">
                  <a:solidFill>
                    <a:srgbClr val="FFFFFF"/>
                  </a:solidFill>
                </a14:hiddenFill>
              </a:ext>
            </a:extLst>
          </p:spPr>
          <p:txBody>
            <a:bodyPr lIns="90000" tIns="46800" rIns="90000" bIns="46800" anchor="ct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330" name="Oval 64"/>
            <p:cNvSpPr>
              <a:spLocks noChangeArrowheads="1"/>
            </p:cNvSpPr>
            <p:nvPr/>
          </p:nvSpPr>
          <p:spPr bwMode="auto">
            <a:xfrm>
              <a:off x="4190" y="256"/>
              <a:ext cx="437" cy="405"/>
            </a:xfrm>
            <a:prstGeom prst="ellipse">
              <a:avLst/>
            </a:prstGeom>
            <a:solidFill>
              <a:schemeClr val="bg1"/>
            </a:solidFill>
            <a:ln w="19050">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2331" name="Oval 65"/>
            <p:cNvSpPr>
              <a:spLocks noChangeArrowheads="1"/>
            </p:cNvSpPr>
            <p:nvPr/>
          </p:nvSpPr>
          <p:spPr bwMode="auto">
            <a:xfrm>
              <a:off x="4382" y="427"/>
              <a:ext cx="64" cy="6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2297" name="Rectangle 66"/>
          <p:cNvSpPr>
            <a:spLocks noChangeArrowheads="1"/>
          </p:cNvSpPr>
          <p:nvPr/>
        </p:nvSpPr>
        <p:spPr bwMode="auto">
          <a:xfrm>
            <a:off x="1609725" y="1373188"/>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4</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2298" name="Rectangle 67"/>
          <p:cNvSpPr>
            <a:spLocks noChangeArrowheads="1"/>
          </p:cNvSpPr>
          <p:nvPr/>
        </p:nvSpPr>
        <p:spPr bwMode="auto">
          <a:xfrm>
            <a:off x="2540000" y="1371600"/>
            <a:ext cx="4222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2299" name="Rectangle 68"/>
          <p:cNvSpPr>
            <a:spLocks noChangeArrowheads="1"/>
          </p:cNvSpPr>
          <p:nvPr/>
        </p:nvSpPr>
        <p:spPr bwMode="auto">
          <a:xfrm>
            <a:off x="2168525" y="1355725"/>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12300" name="Rectangle 69"/>
          <p:cNvSpPr>
            <a:spLocks noChangeArrowheads="1"/>
          </p:cNvSpPr>
          <p:nvPr/>
        </p:nvSpPr>
        <p:spPr bwMode="auto">
          <a:xfrm>
            <a:off x="3025775" y="1371600"/>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12301" name="Rectangle 70"/>
          <p:cNvSpPr>
            <a:spLocks noChangeArrowheads="1"/>
          </p:cNvSpPr>
          <p:nvPr/>
        </p:nvSpPr>
        <p:spPr bwMode="auto">
          <a:xfrm>
            <a:off x="3430588" y="1371600"/>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4</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2302" name="Rectangle 71"/>
          <p:cNvSpPr>
            <a:spLocks noChangeArrowheads="1"/>
          </p:cNvSpPr>
          <p:nvPr/>
        </p:nvSpPr>
        <p:spPr bwMode="auto">
          <a:xfrm>
            <a:off x="1747838" y="1911350"/>
            <a:ext cx="4222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2303" name="Rectangle 72"/>
          <p:cNvSpPr>
            <a:spLocks noChangeArrowheads="1"/>
          </p:cNvSpPr>
          <p:nvPr/>
        </p:nvSpPr>
        <p:spPr bwMode="auto">
          <a:xfrm>
            <a:off x="2166938" y="1878013"/>
            <a:ext cx="45561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12304" name="Rectangle 73"/>
          <p:cNvSpPr>
            <a:spLocks noChangeArrowheads="1"/>
          </p:cNvSpPr>
          <p:nvPr/>
        </p:nvSpPr>
        <p:spPr bwMode="auto">
          <a:xfrm>
            <a:off x="2482850" y="1897063"/>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2305" name="Rectangle 74"/>
          <p:cNvSpPr>
            <a:spLocks noChangeArrowheads="1"/>
          </p:cNvSpPr>
          <p:nvPr/>
        </p:nvSpPr>
        <p:spPr bwMode="auto">
          <a:xfrm>
            <a:off x="3040063" y="1893888"/>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12306" name="Rectangle 75"/>
          <p:cNvSpPr>
            <a:spLocks noChangeArrowheads="1"/>
          </p:cNvSpPr>
          <p:nvPr/>
        </p:nvSpPr>
        <p:spPr bwMode="auto">
          <a:xfrm>
            <a:off x="3392488" y="1911350"/>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2307" name="Text Box 76"/>
          <p:cNvSpPr txBox="1">
            <a:spLocks noChangeArrowheads="1"/>
          </p:cNvSpPr>
          <p:nvPr/>
        </p:nvSpPr>
        <p:spPr bwMode="auto">
          <a:xfrm>
            <a:off x="4027488" y="1374775"/>
            <a:ext cx="135572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marL="1079500" indent="-10795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1079500" marR="0" lvl="0" indent="-1079500" algn="l" defTabSz="914400" rtl="0" eaLnBrk="0" fontAlgn="base" latinLnBrk="0" hangingPunct="0">
              <a:lnSpc>
                <a:spcPct val="100000"/>
              </a:lnSpc>
              <a:spcBef>
                <a:spcPct val="50000"/>
              </a:spcBef>
              <a:spcAft>
                <a:spcPct val="0"/>
              </a:spcAft>
              <a:buClrTx/>
              <a:buSzTx/>
              <a:buFont typeface="Wingdings" panose="05000000000000000000" pitchFamily="2" charset="2"/>
              <a:buNone/>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 - - (1)</a:t>
            </a:r>
            <a:endParaRPr kumimoji="0" lang="en-GB"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
        <p:nvSpPr>
          <p:cNvPr id="12308" name="Text Box 77"/>
          <p:cNvSpPr txBox="1">
            <a:spLocks noChangeArrowheads="1"/>
          </p:cNvSpPr>
          <p:nvPr/>
        </p:nvSpPr>
        <p:spPr bwMode="auto">
          <a:xfrm>
            <a:off x="4030663" y="1912938"/>
            <a:ext cx="1339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marL="1079500" indent="-10795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1079500" marR="0" lvl="0" indent="-1079500" algn="l" defTabSz="914400" rtl="0" eaLnBrk="0" fontAlgn="base" latinLnBrk="0" hangingPunct="0">
              <a:lnSpc>
                <a:spcPct val="100000"/>
              </a:lnSpc>
              <a:spcBef>
                <a:spcPct val="50000"/>
              </a:spcBef>
              <a:spcAft>
                <a:spcPct val="0"/>
              </a:spcAft>
              <a:buClrTx/>
              <a:buSzTx/>
              <a:buFont typeface="Wingdings" panose="05000000000000000000" pitchFamily="2" charset="2"/>
              <a:buNone/>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 - - (2)</a:t>
            </a:r>
            <a:endParaRPr kumimoji="0" lang="en-GB"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Tree>
    <p:extLst>
      <p:ext uri="{BB962C8B-B14F-4D97-AF65-F5344CB8AC3E}">
        <p14:creationId xmlns:p14="http://schemas.microsoft.com/office/powerpoint/2010/main" val="4009458915"/>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2203450" y="2012950"/>
            <a:ext cx="763588" cy="357188"/>
          </a:xfrm>
          <a:prstGeom prst="rect">
            <a:avLst/>
          </a:prstGeom>
          <a:solidFill>
            <a:srgbClr val="FFFFFF"/>
          </a:solidFill>
          <a:ln w="9525">
            <a:solidFill>
              <a:schemeClr val="hlink"/>
            </a:solidFill>
            <a:miter lim="800000"/>
            <a:headEnd/>
            <a:tailEnd/>
          </a:ln>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15" name="Rectangle 3"/>
          <p:cNvSpPr>
            <a:spLocks noChangeArrowheads="1"/>
          </p:cNvSpPr>
          <p:nvPr/>
        </p:nvSpPr>
        <p:spPr bwMode="auto">
          <a:xfrm>
            <a:off x="1628775" y="1471613"/>
            <a:ext cx="492125" cy="355600"/>
          </a:xfrm>
          <a:prstGeom prst="rect">
            <a:avLst/>
          </a:prstGeom>
          <a:solidFill>
            <a:srgbClr val="FFFFFF"/>
          </a:solidFill>
          <a:ln w="9525">
            <a:solidFill>
              <a:schemeClr val="hlink"/>
            </a:solidFill>
            <a:miter lim="800000"/>
            <a:headEnd/>
            <a:tailEnd/>
          </a:ln>
        </p:spPr>
        <p:txBody>
          <a:bodyPr lIns="90000" tIns="46800" rIns="90000" bIns="4680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16" name="Rectangle 4"/>
          <p:cNvSpPr>
            <a:spLocks noChangeArrowheads="1"/>
          </p:cNvSpPr>
          <p:nvPr/>
        </p:nvSpPr>
        <p:spPr bwMode="auto">
          <a:xfrm>
            <a:off x="627063" y="454025"/>
            <a:ext cx="479425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3403600" algn="l"/>
              </a:tabLst>
              <a:defRPr>
                <a:solidFill>
                  <a:schemeClr val="tx1"/>
                </a:solidFill>
                <a:latin typeface="Arial" panose="020B0604020202020204" pitchFamily="34" charset="0"/>
              </a:defRPr>
            </a:lvl1pPr>
            <a:lvl2pPr marL="742950" indent="-285750">
              <a:tabLst>
                <a:tab pos="3403600" algn="l"/>
              </a:tabLst>
              <a:defRPr>
                <a:solidFill>
                  <a:schemeClr val="tx1"/>
                </a:solidFill>
                <a:latin typeface="Arial" panose="020B0604020202020204" pitchFamily="34" charset="0"/>
              </a:defRPr>
            </a:lvl2pPr>
            <a:lvl3pPr marL="1143000" indent="-228600">
              <a:tabLst>
                <a:tab pos="3403600" algn="l"/>
              </a:tabLst>
              <a:defRPr>
                <a:solidFill>
                  <a:schemeClr val="tx1"/>
                </a:solidFill>
                <a:latin typeface="Arial" panose="020B0604020202020204" pitchFamily="34" charset="0"/>
              </a:defRPr>
            </a:lvl3pPr>
            <a:lvl4pPr marL="1600200" indent="-228600">
              <a:tabLst>
                <a:tab pos="3403600" algn="l"/>
              </a:tabLst>
              <a:defRPr>
                <a:solidFill>
                  <a:schemeClr val="tx1"/>
                </a:solidFill>
                <a:latin typeface="Arial" panose="020B0604020202020204" pitchFamily="34" charset="0"/>
              </a:defRPr>
            </a:lvl4pPr>
            <a:lvl5pPr marL="2057400" indent="-228600">
              <a:tabLst>
                <a:tab pos="34036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4036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4036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4036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40360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340360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N2L:</a:t>
            </a:r>
          </a:p>
          <a:p>
            <a:pPr marL="0" marR="0" lvl="0" indent="0" algn="l" defTabSz="914400" rtl="0" eaLnBrk="1" fontAlgn="base" latinLnBrk="0" hangingPunct="1">
              <a:lnSpc>
                <a:spcPct val="100000"/>
              </a:lnSpc>
              <a:spcBef>
                <a:spcPct val="0"/>
              </a:spcBef>
              <a:spcAft>
                <a:spcPct val="0"/>
              </a:spcAft>
              <a:buClrTx/>
              <a:buSzTx/>
              <a:buFontTx/>
              <a:buNone/>
              <a:tabLst>
                <a:tab pos="340360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Resultant force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mass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rPr>
              <a:t> acc.</a:t>
            </a:r>
          </a:p>
        </p:txBody>
      </p:sp>
      <p:sp>
        <p:nvSpPr>
          <p:cNvPr id="13317" name="Rectangle 5"/>
          <p:cNvSpPr>
            <a:spLocks noChangeArrowheads="1"/>
          </p:cNvSpPr>
          <p:nvPr/>
        </p:nvSpPr>
        <p:spPr bwMode="auto">
          <a:xfrm>
            <a:off x="627063" y="1371600"/>
            <a:ext cx="63023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t>
            </a:r>
            <a:endPar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
        <p:nvSpPr>
          <p:cNvPr id="13318" name="Line 6"/>
          <p:cNvSpPr>
            <a:spLocks noChangeShapeType="1"/>
          </p:cNvSpPr>
          <p:nvPr/>
        </p:nvSpPr>
        <p:spPr bwMode="auto">
          <a:xfrm flipH="1">
            <a:off x="1271588" y="1420813"/>
            <a:ext cx="0" cy="390525"/>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19" name="Rectangle 7"/>
          <p:cNvSpPr>
            <a:spLocks noChangeArrowheads="1"/>
          </p:cNvSpPr>
          <p:nvPr/>
        </p:nvSpPr>
        <p:spPr bwMode="auto">
          <a:xfrm>
            <a:off x="628650" y="1911350"/>
            <a:ext cx="6302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B</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t>
            </a:r>
            <a:endPar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
        <p:nvSpPr>
          <p:cNvPr id="13320" name="Line 8"/>
          <p:cNvSpPr>
            <a:spLocks noChangeShapeType="1"/>
          </p:cNvSpPr>
          <p:nvPr/>
        </p:nvSpPr>
        <p:spPr bwMode="auto">
          <a:xfrm flipH="1" flipV="1">
            <a:off x="1252538" y="1943100"/>
            <a:ext cx="0" cy="390525"/>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21" name="Text Box 9"/>
          <p:cNvSpPr txBox="1">
            <a:spLocks noChangeArrowheads="1"/>
          </p:cNvSpPr>
          <p:nvPr/>
        </p:nvSpPr>
        <p:spPr bwMode="auto">
          <a:xfrm>
            <a:off x="487363" y="2405063"/>
            <a:ext cx="14763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marL="1079500" indent="-10795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1079500" marR="0" lvl="0" indent="-1079500" algn="l" defTabSz="914400" rtl="0" eaLnBrk="0" fontAlgn="base" latinLnBrk="0" hangingPunct="0">
              <a:lnSpc>
                <a:spcPct val="100000"/>
              </a:lnSpc>
              <a:spcBef>
                <a:spcPct val="50000"/>
              </a:spcBef>
              <a:spcAft>
                <a:spcPct val="0"/>
              </a:spcAft>
              <a:buClrTx/>
              <a:buSzTx/>
              <a:buFont typeface="Wingdings" panose="05000000000000000000" pitchFamily="2" charset="2"/>
              <a:buNone/>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(1)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(2):</a:t>
            </a:r>
            <a:endParaRPr kumimoji="0" lang="en-GB"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
        <p:nvSpPr>
          <p:cNvPr id="82954" name="Rectangle 10"/>
          <p:cNvSpPr>
            <a:spLocks noChangeArrowheads="1"/>
          </p:cNvSpPr>
          <p:nvPr/>
        </p:nvSpPr>
        <p:spPr bwMode="auto">
          <a:xfrm>
            <a:off x="2714625" y="2400300"/>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grpSp>
        <p:nvGrpSpPr>
          <p:cNvPr id="13323" name="Group 13"/>
          <p:cNvGrpSpPr>
            <a:grpSpLocks/>
          </p:cNvGrpSpPr>
          <p:nvPr/>
        </p:nvGrpSpPr>
        <p:grpSpPr bwMode="auto">
          <a:xfrm>
            <a:off x="5432425" y="268288"/>
            <a:ext cx="3116263" cy="3243262"/>
            <a:chOff x="3422" y="169"/>
            <a:chExt cx="1963" cy="2043"/>
          </a:xfrm>
        </p:grpSpPr>
        <p:sp>
          <p:nvSpPr>
            <p:cNvPr id="13336" name="Rectangle 14"/>
            <p:cNvSpPr>
              <a:spLocks noChangeArrowheads="1"/>
            </p:cNvSpPr>
            <p:nvPr/>
          </p:nvSpPr>
          <p:spPr bwMode="auto">
            <a:xfrm>
              <a:off x="3422" y="169"/>
              <a:ext cx="1952" cy="2015"/>
            </a:xfrm>
            <a:prstGeom prst="rect">
              <a:avLst/>
            </a:prstGeom>
            <a:solidFill>
              <a:schemeClr val="bg1"/>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37" name="Line 15"/>
            <p:cNvSpPr>
              <a:spLocks noChangeShapeType="1"/>
            </p:cNvSpPr>
            <p:nvPr/>
          </p:nvSpPr>
          <p:spPr bwMode="auto">
            <a:xfrm>
              <a:off x="4190" y="433"/>
              <a:ext cx="0" cy="962"/>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38" name="Line 16"/>
            <p:cNvSpPr>
              <a:spLocks noChangeShapeType="1"/>
            </p:cNvSpPr>
            <p:nvPr/>
          </p:nvSpPr>
          <p:spPr bwMode="auto">
            <a:xfrm>
              <a:off x="4628" y="444"/>
              <a:ext cx="0" cy="1227"/>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39" name="Rectangle 17"/>
            <p:cNvSpPr>
              <a:spLocks noChangeArrowheads="1"/>
            </p:cNvSpPr>
            <p:nvPr/>
          </p:nvSpPr>
          <p:spPr bwMode="auto">
            <a:xfrm>
              <a:off x="4574" y="1650"/>
              <a:ext cx="106" cy="88"/>
            </a:xfrm>
            <a:prstGeom prst="rect">
              <a:avLst/>
            </a:prstGeom>
            <a:solidFill>
              <a:srgbClr val="0000FF"/>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40" name="Rectangle 18"/>
            <p:cNvSpPr>
              <a:spLocks noChangeArrowheads="1"/>
            </p:cNvSpPr>
            <p:nvPr/>
          </p:nvSpPr>
          <p:spPr bwMode="auto">
            <a:xfrm>
              <a:off x="4132" y="1373"/>
              <a:ext cx="106" cy="88"/>
            </a:xfrm>
            <a:prstGeom prst="rect">
              <a:avLst/>
            </a:prstGeom>
            <a:solidFill>
              <a:srgbClr val="0000FF"/>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41" name="Rectangle 19"/>
            <p:cNvSpPr>
              <a:spLocks noChangeArrowheads="1"/>
            </p:cNvSpPr>
            <p:nvPr/>
          </p:nvSpPr>
          <p:spPr bwMode="auto">
            <a:xfrm>
              <a:off x="3796" y="1248"/>
              <a:ext cx="255"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3342" name="Rectangle 20"/>
            <p:cNvSpPr>
              <a:spLocks noChangeArrowheads="1"/>
            </p:cNvSpPr>
            <p:nvPr/>
          </p:nvSpPr>
          <p:spPr bwMode="auto">
            <a:xfrm>
              <a:off x="4746" y="1515"/>
              <a:ext cx="255"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B</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grpSp>
          <p:nvGrpSpPr>
            <p:cNvPr id="13343" name="Group 21"/>
            <p:cNvGrpSpPr>
              <a:grpSpLocks/>
            </p:cNvGrpSpPr>
            <p:nvPr/>
          </p:nvGrpSpPr>
          <p:grpSpPr bwMode="auto">
            <a:xfrm>
              <a:off x="4149" y="1427"/>
              <a:ext cx="75" cy="384"/>
              <a:chOff x="4320" y="1899"/>
              <a:chExt cx="75" cy="384"/>
            </a:xfrm>
          </p:grpSpPr>
          <p:sp>
            <p:nvSpPr>
              <p:cNvPr id="13369" name="Line 22"/>
              <p:cNvSpPr>
                <a:spLocks noChangeShapeType="1"/>
              </p:cNvSpPr>
              <p:nvPr/>
            </p:nvSpPr>
            <p:spPr bwMode="auto">
              <a:xfrm>
                <a:off x="4363" y="1899"/>
                <a:ext cx="0" cy="384"/>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70" name="Line 23"/>
              <p:cNvSpPr>
                <a:spLocks noChangeShapeType="1"/>
              </p:cNvSpPr>
              <p:nvPr/>
            </p:nvSpPr>
            <p:spPr bwMode="auto">
              <a:xfrm>
                <a:off x="4320" y="2197"/>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3344" name="Group 24"/>
            <p:cNvGrpSpPr>
              <a:grpSpLocks/>
            </p:cNvGrpSpPr>
            <p:nvPr/>
          </p:nvGrpSpPr>
          <p:grpSpPr bwMode="auto">
            <a:xfrm>
              <a:off x="4587" y="1672"/>
              <a:ext cx="75" cy="384"/>
              <a:chOff x="4320" y="1899"/>
              <a:chExt cx="75" cy="384"/>
            </a:xfrm>
          </p:grpSpPr>
          <p:sp>
            <p:nvSpPr>
              <p:cNvPr id="13367" name="Line 25"/>
              <p:cNvSpPr>
                <a:spLocks noChangeShapeType="1"/>
              </p:cNvSpPr>
              <p:nvPr/>
            </p:nvSpPr>
            <p:spPr bwMode="auto">
              <a:xfrm>
                <a:off x="4363" y="1899"/>
                <a:ext cx="0" cy="384"/>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68" name="Line 26"/>
              <p:cNvSpPr>
                <a:spLocks noChangeShapeType="1"/>
              </p:cNvSpPr>
              <p:nvPr/>
            </p:nvSpPr>
            <p:spPr bwMode="auto">
              <a:xfrm>
                <a:off x="4320" y="2197"/>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3345" name="Group 27"/>
            <p:cNvGrpSpPr>
              <a:grpSpLocks/>
            </p:cNvGrpSpPr>
            <p:nvPr/>
          </p:nvGrpSpPr>
          <p:grpSpPr bwMode="auto">
            <a:xfrm>
              <a:off x="4150" y="1116"/>
              <a:ext cx="75" cy="298"/>
              <a:chOff x="3926" y="1909"/>
              <a:chExt cx="75" cy="298"/>
            </a:xfrm>
          </p:grpSpPr>
          <p:sp>
            <p:nvSpPr>
              <p:cNvPr id="13365" name="Line 28"/>
              <p:cNvSpPr>
                <a:spLocks noChangeShapeType="1"/>
              </p:cNvSpPr>
              <p:nvPr/>
            </p:nvSpPr>
            <p:spPr bwMode="auto">
              <a:xfrm flipV="1">
                <a:off x="3969" y="1909"/>
                <a:ext cx="0" cy="298"/>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66" name="Line 29"/>
              <p:cNvSpPr>
                <a:spLocks noChangeShapeType="1"/>
              </p:cNvSpPr>
              <p:nvPr/>
            </p:nvSpPr>
            <p:spPr bwMode="auto">
              <a:xfrm flipV="1">
                <a:off x="3926" y="1995"/>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3346" name="Group 30"/>
            <p:cNvGrpSpPr>
              <a:grpSpLocks/>
            </p:cNvGrpSpPr>
            <p:nvPr/>
          </p:nvGrpSpPr>
          <p:grpSpPr bwMode="auto">
            <a:xfrm>
              <a:off x="4587" y="1375"/>
              <a:ext cx="75" cy="298"/>
              <a:chOff x="3926" y="1909"/>
              <a:chExt cx="75" cy="298"/>
            </a:xfrm>
          </p:grpSpPr>
          <p:sp>
            <p:nvSpPr>
              <p:cNvPr id="13363" name="Line 31"/>
              <p:cNvSpPr>
                <a:spLocks noChangeShapeType="1"/>
              </p:cNvSpPr>
              <p:nvPr/>
            </p:nvSpPr>
            <p:spPr bwMode="auto">
              <a:xfrm flipV="1">
                <a:off x="3969" y="1909"/>
                <a:ext cx="0" cy="298"/>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64" name="Line 32"/>
              <p:cNvSpPr>
                <a:spLocks noChangeShapeType="1"/>
              </p:cNvSpPr>
              <p:nvPr/>
            </p:nvSpPr>
            <p:spPr bwMode="auto">
              <a:xfrm flipV="1">
                <a:off x="3926" y="1995"/>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3347" name="Rectangle 33"/>
            <p:cNvSpPr>
              <a:spLocks noChangeArrowheads="1"/>
            </p:cNvSpPr>
            <p:nvPr/>
          </p:nvSpPr>
          <p:spPr bwMode="auto">
            <a:xfrm>
              <a:off x="4673" y="1838"/>
              <a:ext cx="37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13348" name="Rectangle 34"/>
            <p:cNvSpPr>
              <a:spLocks noChangeArrowheads="1"/>
            </p:cNvSpPr>
            <p:nvPr/>
          </p:nvSpPr>
          <p:spPr bwMode="auto">
            <a:xfrm>
              <a:off x="3876" y="996"/>
              <a:ext cx="26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13349" name="Rectangle 35"/>
            <p:cNvSpPr>
              <a:spLocks noChangeArrowheads="1"/>
            </p:cNvSpPr>
            <p:nvPr/>
          </p:nvSpPr>
          <p:spPr bwMode="auto">
            <a:xfrm>
              <a:off x="4655" y="1263"/>
              <a:ext cx="26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13350" name="Rectangle 36"/>
            <p:cNvSpPr>
              <a:spLocks noChangeArrowheads="1"/>
            </p:cNvSpPr>
            <p:nvPr/>
          </p:nvSpPr>
          <p:spPr bwMode="auto">
            <a:xfrm>
              <a:off x="3854" y="1668"/>
              <a:ext cx="37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4</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grpSp>
          <p:nvGrpSpPr>
            <p:cNvPr id="13351" name="Group 37"/>
            <p:cNvGrpSpPr>
              <a:grpSpLocks/>
            </p:cNvGrpSpPr>
            <p:nvPr/>
          </p:nvGrpSpPr>
          <p:grpSpPr bwMode="auto">
            <a:xfrm>
              <a:off x="5089" y="1372"/>
              <a:ext cx="0" cy="362"/>
              <a:chOff x="5270" y="1852"/>
              <a:chExt cx="0" cy="362"/>
            </a:xfrm>
          </p:grpSpPr>
          <p:sp>
            <p:nvSpPr>
              <p:cNvPr id="13361" name="Line 38"/>
              <p:cNvSpPr>
                <a:spLocks noChangeShapeType="1"/>
              </p:cNvSpPr>
              <p:nvPr/>
            </p:nvSpPr>
            <p:spPr bwMode="auto">
              <a:xfrm flipV="1">
                <a:off x="5270" y="1852"/>
                <a:ext cx="0" cy="362"/>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62" name="Line 39"/>
              <p:cNvSpPr>
                <a:spLocks noChangeShapeType="1"/>
              </p:cNvSpPr>
              <p:nvPr/>
            </p:nvSpPr>
            <p:spPr bwMode="auto">
              <a:xfrm flipV="1">
                <a:off x="5270" y="1914"/>
                <a:ext cx="0" cy="107"/>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3352" name="Group 40"/>
            <p:cNvGrpSpPr>
              <a:grpSpLocks/>
            </p:cNvGrpSpPr>
            <p:nvPr/>
          </p:nvGrpSpPr>
          <p:grpSpPr bwMode="auto">
            <a:xfrm flipV="1">
              <a:off x="3751" y="1261"/>
              <a:ext cx="0" cy="362"/>
              <a:chOff x="5270" y="1852"/>
              <a:chExt cx="0" cy="362"/>
            </a:xfrm>
          </p:grpSpPr>
          <p:sp>
            <p:nvSpPr>
              <p:cNvPr id="13359" name="Line 41"/>
              <p:cNvSpPr>
                <a:spLocks noChangeShapeType="1"/>
              </p:cNvSpPr>
              <p:nvPr/>
            </p:nvSpPr>
            <p:spPr bwMode="auto">
              <a:xfrm flipV="1">
                <a:off x="5270" y="1852"/>
                <a:ext cx="0" cy="362"/>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60" name="Line 42"/>
              <p:cNvSpPr>
                <a:spLocks noChangeShapeType="1"/>
              </p:cNvSpPr>
              <p:nvPr/>
            </p:nvSpPr>
            <p:spPr bwMode="auto">
              <a:xfrm flipV="1">
                <a:off x="5270" y="1914"/>
                <a:ext cx="0" cy="107"/>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3353" name="Rectangle 43"/>
            <p:cNvSpPr>
              <a:spLocks noChangeArrowheads="1"/>
            </p:cNvSpPr>
            <p:nvPr/>
          </p:nvSpPr>
          <p:spPr bwMode="auto">
            <a:xfrm>
              <a:off x="3501" y="1454"/>
              <a:ext cx="233"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FF0000"/>
                </a:solidFill>
                <a:effectLst/>
                <a:uLnTx/>
                <a:uFillTx/>
                <a:latin typeface="Comic Sans MS" panose="030F0702030302020204" pitchFamily="66" charset="0"/>
                <a:ea typeface="+mn-ea"/>
                <a:cs typeface="+mn-cs"/>
              </a:endParaRPr>
            </a:p>
          </p:txBody>
        </p:sp>
        <p:sp>
          <p:nvSpPr>
            <p:cNvPr id="13354" name="Rectangle 44"/>
            <p:cNvSpPr>
              <a:spLocks noChangeArrowheads="1"/>
            </p:cNvSpPr>
            <p:nvPr/>
          </p:nvSpPr>
          <p:spPr bwMode="auto">
            <a:xfrm>
              <a:off x="5079" y="1166"/>
              <a:ext cx="233"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FF0000"/>
                </a:solidFill>
                <a:effectLst/>
                <a:uLnTx/>
                <a:uFillTx/>
                <a:latin typeface="Comic Sans MS" panose="030F0702030302020204" pitchFamily="66" charset="0"/>
                <a:ea typeface="+mn-ea"/>
                <a:cs typeface="+mn-cs"/>
              </a:endParaRPr>
            </a:p>
          </p:txBody>
        </p:sp>
        <p:sp>
          <p:nvSpPr>
            <p:cNvPr id="13355" name="Freeform 45"/>
            <p:cNvSpPr>
              <a:spLocks/>
            </p:cNvSpPr>
            <p:nvPr/>
          </p:nvSpPr>
          <p:spPr bwMode="auto">
            <a:xfrm>
              <a:off x="3503" y="962"/>
              <a:ext cx="874" cy="1073"/>
            </a:xfrm>
            <a:custGeom>
              <a:avLst/>
              <a:gdLst>
                <a:gd name="T0" fmla="*/ 616 w 938"/>
                <a:gd name="T1" fmla="*/ 72 h 1286"/>
                <a:gd name="T2" fmla="*/ 116 w 938"/>
                <a:gd name="T3" fmla="*/ 107 h 1286"/>
                <a:gd name="T4" fmla="*/ 20 w 938"/>
                <a:gd name="T5" fmla="*/ 443 h 1286"/>
                <a:gd name="T6" fmla="*/ 238 w 938"/>
                <a:gd name="T7" fmla="*/ 588 h 1286"/>
                <a:gd name="T8" fmla="*/ 640 w 938"/>
                <a:gd name="T9" fmla="*/ 537 h 1286"/>
                <a:gd name="T10" fmla="*/ 616 w 938"/>
                <a:gd name="T11" fmla="*/ 72 h 1286"/>
                <a:gd name="T12" fmla="*/ 0 60000 65536"/>
                <a:gd name="T13" fmla="*/ 0 60000 65536"/>
                <a:gd name="T14" fmla="*/ 0 60000 65536"/>
                <a:gd name="T15" fmla="*/ 0 60000 65536"/>
                <a:gd name="T16" fmla="*/ 0 60000 65536"/>
                <a:gd name="T17" fmla="*/ 0 60000 65536"/>
                <a:gd name="T18" fmla="*/ 0 w 938"/>
                <a:gd name="T19" fmla="*/ 0 h 1286"/>
                <a:gd name="T20" fmla="*/ 938 w 938"/>
                <a:gd name="T21" fmla="*/ 1286 h 1286"/>
              </a:gdLst>
              <a:ahLst/>
              <a:cxnLst>
                <a:cxn ang="T12">
                  <a:pos x="T0" y="T1"/>
                </a:cxn>
                <a:cxn ang="T13">
                  <a:pos x="T2" y="T3"/>
                </a:cxn>
                <a:cxn ang="T14">
                  <a:pos x="T4" y="T5"/>
                </a:cxn>
                <a:cxn ang="T15">
                  <a:pos x="T6" y="T7"/>
                </a:cxn>
                <a:cxn ang="T16">
                  <a:pos x="T8" y="T9"/>
                </a:cxn>
                <a:cxn ang="T17">
                  <a:pos x="T10" y="T11"/>
                </a:cxn>
              </a:cxnLst>
              <a:rect l="T18" t="T19" r="T20" b="T21"/>
              <a:pathLst>
                <a:path w="938" h="1286">
                  <a:moveTo>
                    <a:pt x="817" y="147"/>
                  </a:moveTo>
                  <a:cubicBezTo>
                    <a:pt x="701" y="0"/>
                    <a:pt x="287" y="94"/>
                    <a:pt x="155" y="222"/>
                  </a:cubicBezTo>
                  <a:cubicBezTo>
                    <a:pt x="23" y="350"/>
                    <a:pt x="0" y="750"/>
                    <a:pt x="27" y="915"/>
                  </a:cubicBezTo>
                  <a:cubicBezTo>
                    <a:pt x="54" y="1080"/>
                    <a:pt x="178" y="1182"/>
                    <a:pt x="315" y="1214"/>
                  </a:cubicBezTo>
                  <a:cubicBezTo>
                    <a:pt x="452" y="1246"/>
                    <a:pt x="760" y="1286"/>
                    <a:pt x="849" y="1107"/>
                  </a:cubicBezTo>
                  <a:cubicBezTo>
                    <a:pt x="938" y="928"/>
                    <a:pt x="933" y="294"/>
                    <a:pt x="817" y="147"/>
                  </a:cubicBezTo>
                  <a:close/>
                </a:path>
              </a:pathLst>
            </a:custGeom>
            <a:noFill/>
            <a:ln w="19050">
              <a:solidFill>
                <a:srgbClr val="008000"/>
              </a:solidFill>
              <a:round/>
              <a:headEnd/>
              <a:tailEnd/>
            </a:ln>
            <a:extLst>
              <a:ext uri="{909E8E84-426E-40DD-AFC4-6F175D3DCCD1}">
                <a14:hiddenFill xmlns:a14="http://schemas.microsoft.com/office/drawing/2010/main">
                  <a:solidFill>
                    <a:srgbClr val="FFFFFF"/>
                  </a:solidFill>
                </a14:hiddenFill>
              </a:ext>
            </a:extLst>
          </p:spPr>
          <p:txBody>
            <a:bodyPr lIns="90000" tIns="46800" rIns="90000" bIns="46800" anchor="ct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56" name="Freeform 46"/>
            <p:cNvSpPr>
              <a:spLocks/>
            </p:cNvSpPr>
            <p:nvPr/>
          </p:nvSpPr>
          <p:spPr bwMode="auto">
            <a:xfrm>
              <a:off x="4348" y="1168"/>
              <a:ext cx="1037" cy="1044"/>
            </a:xfrm>
            <a:custGeom>
              <a:avLst/>
              <a:gdLst>
                <a:gd name="T0" fmla="*/ 869 w 1058"/>
                <a:gd name="T1" fmla="*/ 97 h 1129"/>
                <a:gd name="T2" fmla="*/ 113 w 1058"/>
                <a:gd name="T3" fmla="*/ 105 h 1129"/>
                <a:gd name="T4" fmla="*/ 201 w 1058"/>
                <a:gd name="T5" fmla="*/ 730 h 1129"/>
                <a:gd name="T6" fmla="*/ 751 w 1058"/>
                <a:gd name="T7" fmla="*/ 682 h 1129"/>
                <a:gd name="T8" fmla="*/ 869 w 1058"/>
                <a:gd name="T9" fmla="*/ 97 h 1129"/>
                <a:gd name="T10" fmla="*/ 0 60000 65536"/>
                <a:gd name="T11" fmla="*/ 0 60000 65536"/>
                <a:gd name="T12" fmla="*/ 0 60000 65536"/>
                <a:gd name="T13" fmla="*/ 0 60000 65536"/>
                <a:gd name="T14" fmla="*/ 0 60000 65536"/>
                <a:gd name="T15" fmla="*/ 0 w 1058"/>
                <a:gd name="T16" fmla="*/ 0 h 1129"/>
                <a:gd name="T17" fmla="*/ 1058 w 1058"/>
                <a:gd name="T18" fmla="*/ 1129 h 1129"/>
              </a:gdLst>
              <a:ahLst/>
              <a:cxnLst>
                <a:cxn ang="T10">
                  <a:pos x="T0" y="T1"/>
                </a:cxn>
                <a:cxn ang="T11">
                  <a:pos x="T2" y="T3"/>
                </a:cxn>
                <a:cxn ang="T12">
                  <a:pos x="T4" y="T5"/>
                </a:cxn>
                <a:cxn ang="T13">
                  <a:pos x="T6" y="T7"/>
                </a:cxn>
                <a:cxn ang="T14">
                  <a:pos x="T8" y="T9"/>
                </a:cxn>
              </a:cxnLst>
              <a:rect l="T15" t="T16" r="T17" b="T18"/>
              <a:pathLst>
                <a:path w="1058" h="1129">
                  <a:moveTo>
                    <a:pt x="942" y="133"/>
                  </a:moveTo>
                  <a:cubicBezTo>
                    <a:pt x="826" y="1"/>
                    <a:pt x="242" y="0"/>
                    <a:pt x="121" y="144"/>
                  </a:cubicBezTo>
                  <a:cubicBezTo>
                    <a:pt x="0" y="288"/>
                    <a:pt x="101" y="865"/>
                    <a:pt x="217" y="997"/>
                  </a:cubicBezTo>
                  <a:cubicBezTo>
                    <a:pt x="333" y="1129"/>
                    <a:pt x="684" y="1075"/>
                    <a:pt x="814" y="933"/>
                  </a:cubicBezTo>
                  <a:cubicBezTo>
                    <a:pt x="944" y="791"/>
                    <a:pt x="1058" y="265"/>
                    <a:pt x="942" y="133"/>
                  </a:cubicBezTo>
                  <a:close/>
                </a:path>
              </a:pathLst>
            </a:custGeom>
            <a:noFill/>
            <a:ln w="19050">
              <a:solidFill>
                <a:srgbClr val="008000"/>
              </a:solidFill>
              <a:round/>
              <a:headEnd/>
              <a:tailEnd/>
            </a:ln>
            <a:extLst>
              <a:ext uri="{909E8E84-426E-40DD-AFC4-6F175D3DCCD1}">
                <a14:hiddenFill xmlns:a14="http://schemas.microsoft.com/office/drawing/2010/main">
                  <a:solidFill>
                    <a:srgbClr val="FFFFFF"/>
                  </a:solidFill>
                </a14:hiddenFill>
              </a:ext>
            </a:extLst>
          </p:spPr>
          <p:txBody>
            <a:bodyPr lIns="90000" tIns="46800" rIns="90000" bIns="46800" anchor="ct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57" name="Oval 47"/>
            <p:cNvSpPr>
              <a:spLocks noChangeArrowheads="1"/>
            </p:cNvSpPr>
            <p:nvPr/>
          </p:nvSpPr>
          <p:spPr bwMode="auto">
            <a:xfrm>
              <a:off x="4190" y="256"/>
              <a:ext cx="437" cy="405"/>
            </a:xfrm>
            <a:prstGeom prst="ellipse">
              <a:avLst/>
            </a:prstGeom>
            <a:solidFill>
              <a:schemeClr val="bg1"/>
            </a:solidFill>
            <a:ln w="19050">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3358" name="Oval 48"/>
            <p:cNvSpPr>
              <a:spLocks noChangeArrowheads="1"/>
            </p:cNvSpPr>
            <p:nvPr/>
          </p:nvSpPr>
          <p:spPr bwMode="auto">
            <a:xfrm>
              <a:off x="4382" y="427"/>
              <a:ext cx="64" cy="6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3324" name="Rectangle 49"/>
          <p:cNvSpPr>
            <a:spLocks noChangeArrowheads="1"/>
          </p:cNvSpPr>
          <p:nvPr/>
        </p:nvSpPr>
        <p:spPr bwMode="auto">
          <a:xfrm>
            <a:off x="1609725" y="1373188"/>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4</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13325" name="Rectangle 50"/>
          <p:cNvSpPr>
            <a:spLocks noChangeArrowheads="1"/>
          </p:cNvSpPr>
          <p:nvPr/>
        </p:nvSpPr>
        <p:spPr bwMode="auto">
          <a:xfrm>
            <a:off x="2540000" y="1371600"/>
            <a:ext cx="4222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3326" name="Rectangle 51"/>
          <p:cNvSpPr>
            <a:spLocks noChangeArrowheads="1"/>
          </p:cNvSpPr>
          <p:nvPr/>
        </p:nvSpPr>
        <p:spPr bwMode="auto">
          <a:xfrm>
            <a:off x="2168525" y="1355725"/>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13327" name="Rectangle 52"/>
          <p:cNvSpPr>
            <a:spLocks noChangeArrowheads="1"/>
          </p:cNvSpPr>
          <p:nvPr/>
        </p:nvSpPr>
        <p:spPr bwMode="auto">
          <a:xfrm>
            <a:off x="3025775" y="1371600"/>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13328" name="Rectangle 53"/>
          <p:cNvSpPr>
            <a:spLocks noChangeArrowheads="1"/>
          </p:cNvSpPr>
          <p:nvPr/>
        </p:nvSpPr>
        <p:spPr bwMode="auto">
          <a:xfrm>
            <a:off x="3430588" y="1371600"/>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4</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3329" name="Rectangle 54"/>
          <p:cNvSpPr>
            <a:spLocks noChangeArrowheads="1"/>
          </p:cNvSpPr>
          <p:nvPr/>
        </p:nvSpPr>
        <p:spPr bwMode="auto">
          <a:xfrm>
            <a:off x="1747838" y="1911350"/>
            <a:ext cx="4222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3330" name="Rectangle 55"/>
          <p:cNvSpPr>
            <a:spLocks noChangeArrowheads="1"/>
          </p:cNvSpPr>
          <p:nvPr/>
        </p:nvSpPr>
        <p:spPr bwMode="auto">
          <a:xfrm>
            <a:off x="2166938" y="1878013"/>
            <a:ext cx="45561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FF"/>
              </a:solidFill>
              <a:effectLst/>
              <a:uLnTx/>
              <a:uFillTx/>
              <a:latin typeface="Symbol" panose="05050102010706020507" pitchFamily="18" charset="2"/>
              <a:ea typeface="+mn-ea"/>
              <a:cs typeface="+mn-cs"/>
            </a:endParaRPr>
          </a:p>
        </p:txBody>
      </p:sp>
      <p:sp>
        <p:nvSpPr>
          <p:cNvPr id="13331" name="Rectangle 56"/>
          <p:cNvSpPr>
            <a:spLocks noChangeArrowheads="1"/>
          </p:cNvSpPr>
          <p:nvPr/>
        </p:nvSpPr>
        <p:spPr bwMode="auto">
          <a:xfrm>
            <a:off x="2482850" y="1897063"/>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13332" name="Rectangle 57"/>
          <p:cNvSpPr>
            <a:spLocks noChangeArrowheads="1"/>
          </p:cNvSpPr>
          <p:nvPr/>
        </p:nvSpPr>
        <p:spPr bwMode="auto">
          <a:xfrm>
            <a:off x="3040063" y="1893888"/>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13333" name="Rectangle 58"/>
          <p:cNvSpPr>
            <a:spLocks noChangeArrowheads="1"/>
          </p:cNvSpPr>
          <p:nvPr/>
        </p:nvSpPr>
        <p:spPr bwMode="auto">
          <a:xfrm>
            <a:off x="3392488" y="1911350"/>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3334" name="Text Box 59"/>
          <p:cNvSpPr txBox="1">
            <a:spLocks noChangeArrowheads="1"/>
          </p:cNvSpPr>
          <p:nvPr/>
        </p:nvSpPr>
        <p:spPr bwMode="auto">
          <a:xfrm>
            <a:off x="4027488" y="1374775"/>
            <a:ext cx="135572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marL="1079500" indent="-10795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1079500" marR="0" lvl="0" indent="-1079500" algn="l" defTabSz="914400" rtl="0" eaLnBrk="0" fontAlgn="base" latinLnBrk="0" hangingPunct="0">
              <a:lnSpc>
                <a:spcPct val="100000"/>
              </a:lnSpc>
              <a:spcBef>
                <a:spcPct val="50000"/>
              </a:spcBef>
              <a:spcAft>
                <a:spcPct val="0"/>
              </a:spcAft>
              <a:buClrTx/>
              <a:buSzTx/>
              <a:buFont typeface="Wingdings" panose="05000000000000000000" pitchFamily="2" charset="2"/>
              <a:buNone/>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 - - (1)</a:t>
            </a:r>
            <a:endParaRPr kumimoji="0" lang="en-GB"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
        <p:nvSpPr>
          <p:cNvPr id="13335" name="Text Box 60"/>
          <p:cNvSpPr txBox="1">
            <a:spLocks noChangeArrowheads="1"/>
          </p:cNvSpPr>
          <p:nvPr/>
        </p:nvSpPr>
        <p:spPr bwMode="auto">
          <a:xfrm>
            <a:off x="4030663" y="1912938"/>
            <a:ext cx="1339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marL="1079500" indent="-10795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1079500" marR="0" lvl="0" indent="-1079500" algn="l" defTabSz="914400" rtl="0" eaLnBrk="0" fontAlgn="base" latinLnBrk="0" hangingPunct="0">
              <a:lnSpc>
                <a:spcPct val="100000"/>
              </a:lnSpc>
              <a:spcBef>
                <a:spcPct val="50000"/>
              </a:spcBef>
              <a:spcAft>
                <a:spcPct val="0"/>
              </a:spcAft>
              <a:buClrTx/>
              <a:buSzTx/>
              <a:buFont typeface="Wingdings" panose="05000000000000000000" pitchFamily="2" charset="2"/>
              <a:buNone/>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 - - (2)</a:t>
            </a:r>
            <a:endParaRPr kumimoji="0" lang="en-GB"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Tree>
    <p:extLst>
      <p:ext uri="{BB962C8B-B14F-4D97-AF65-F5344CB8AC3E}">
        <p14:creationId xmlns:p14="http://schemas.microsoft.com/office/powerpoint/2010/main" val="132771539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9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5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ChangeArrowheads="1"/>
          </p:cNvSpPr>
          <p:nvPr/>
        </p:nvSpPr>
        <p:spPr bwMode="auto">
          <a:xfrm>
            <a:off x="627063" y="454025"/>
            <a:ext cx="479425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3403600" algn="l"/>
              </a:tabLst>
              <a:defRPr>
                <a:solidFill>
                  <a:schemeClr val="tx1"/>
                </a:solidFill>
                <a:latin typeface="Arial" panose="020B0604020202020204" pitchFamily="34" charset="0"/>
              </a:defRPr>
            </a:lvl1pPr>
            <a:lvl2pPr marL="742950" indent="-285750">
              <a:tabLst>
                <a:tab pos="3403600" algn="l"/>
              </a:tabLst>
              <a:defRPr>
                <a:solidFill>
                  <a:schemeClr val="tx1"/>
                </a:solidFill>
                <a:latin typeface="Arial" panose="020B0604020202020204" pitchFamily="34" charset="0"/>
              </a:defRPr>
            </a:lvl2pPr>
            <a:lvl3pPr marL="1143000" indent="-228600">
              <a:tabLst>
                <a:tab pos="3403600" algn="l"/>
              </a:tabLst>
              <a:defRPr>
                <a:solidFill>
                  <a:schemeClr val="tx1"/>
                </a:solidFill>
                <a:latin typeface="Arial" panose="020B0604020202020204" pitchFamily="34" charset="0"/>
              </a:defRPr>
            </a:lvl3pPr>
            <a:lvl4pPr marL="1600200" indent="-228600">
              <a:tabLst>
                <a:tab pos="3403600" algn="l"/>
              </a:tabLst>
              <a:defRPr>
                <a:solidFill>
                  <a:schemeClr val="tx1"/>
                </a:solidFill>
                <a:latin typeface="Arial" panose="020B0604020202020204" pitchFamily="34" charset="0"/>
              </a:defRPr>
            </a:lvl4pPr>
            <a:lvl5pPr marL="2057400" indent="-228600">
              <a:tabLst>
                <a:tab pos="34036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4036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4036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4036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40360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340360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N2L:</a:t>
            </a:r>
          </a:p>
          <a:p>
            <a:pPr marL="0" marR="0" lvl="0" indent="0" algn="l" defTabSz="914400" rtl="0" eaLnBrk="1" fontAlgn="base" latinLnBrk="0" hangingPunct="1">
              <a:lnSpc>
                <a:spcPct val="100000"/>
              </a:lnSpc>
              <a:spcBef>
                <a:spcPct val="0"/>
              </a:spcBef>
              <a:spcAft>
                <a:spcPct val="0"/>
              </a:spcAft>
              <a:buClrTx/>
              <a:buSzTx/>
              <a:buFontTx/>
              <a:buNone/>
              <a:tabLst>
                <a:tab pos="340360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Resultant force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mass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rPr>
              <a:t> acc.</a:t>
            </a:r>
          </a:p>
        </p:txBody>
      </p:sp>
      <p:sp>
        <p:nvSpPr>
          <p:cNvPr id="14339" name="Rectangle 5"/>
          <p:cNvSpPr>
            <a:spLocks noChangeArrowheads="1"/>
          </p:cNvSpPr>
          <p:nvPr/>
        </p:nvSpPr>
        <p:spPr bwMode="auto">
          <a:xfrm>
            <a:off x="627063" y="1371600"/>
            <a:ext cx="63023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t>
            </a:r>
            <a:endPar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
        <p:nvSpPr>
          <p:cNvPr id="14340" name="Line 6"/>
          <p:cNvSpPr>
            <a:spLocks noChangeShapeType="1"/>
          </p:cNvSpPr>
          <p:nvPr/>
        </p:nvSpPr>
        <p:spPr bwMode="auto">
          <a:xfrm flipH="1">
            <a:off x="1271588" y="1420813"/>
            <a:ext cx="0" cy="390525"/>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341" name="Rectangle 7"/>
          <p:cNvSpPr>
            <a:spLocks noChangeArrowheads="1"/>
          </p:cNvSpPr>
          <p:nvPr/>
        </p:nvSpPr>
        <p:spPr bwMode="auto">
          <a:xfrm>
            <a:off x="628650" y="1911350"/>
            <a:ext cx="6302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B</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t>
            </a:r>
            <a:endPar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
        <p:nvSpPr>
          <p:cNvPr id="14342" name="Line 8"/>
          <p:cNvSpPr>
            <a:spLocks noChangeShapeType="1"/>
          </p:cNvSpPr>
          <p:nvPr/>
        </p:nvSpPr>
        <p:spPr bwMode="auto">
          <a:xfrm flipH="1" flipV="1">
            <a:off x="1252538" y="1943100"/>
            <a:ext cx="0" cy="390525"/>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1929" name="Rectangle 9"/>
          <p:cNvSpPr>
            <a:spLocks noChangeArrowheads="1"/>
          </p:cNvSpPr>
          <p:nvPr/>
        </p:nvSpPr>
        <p:spPr bwMode="auto">
          <a:xfrm>
            <a:off x="1112838" y="5095875"/>
            <a:ext cx="7446962" cy="879475"/>
          </a:xfrm>
          <a:prstGeom prst="rect">
            <a:avLst/>
          </a:prstGeom>
          <a:solidFill>
            <a:schemeClr val="accent1"/>
          </a:solidFill>
          <a:ln w="25400">
            <a:solidFill>
              <a:schemeClr val="folHlink"/>
            </a:solidFill>
            <a:miter lim="800000"/>
            <a:headEnd/>
            <a:tailEnd/>
          </a:ln>
        </p:spPr>
        <p:txBody>
          <a:bodyPr lIns="90000" tIns="46800" rIns="90000" bIns="46800"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mn-cs"/>
              </a:rPr>
              <a:t> Equations </a:t>
            </a:r>
            <a:r>
              <a:rPr kumimoji="0" lang="en-GB" altLang="en-US" sz="2600" b="1" i="0"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(1)</a:t>
            </a:r>
            <a:r>
              <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mn-cs"/>
              </a:rPr>
              <a:t> and </a:t>
            </a:r>
            <a:r>
              <a:rPr kumimoji="0" lang="en-GB" altLang="en-US" sz="2600" b="1" i="0"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(2)</a:t>
            </a:r>
            <a:r>
              <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mn-cs"/>
              </a:rPr>
              <a:t> are sometimes called the equations of motion of the particles.</a:t>
            </a:r>
          </a:p>
        </p:txBody>
      </p:sp>
      <p:sp>
        <p:nvSpPr>
          <p:cNvPr id="14344" name="Text Box 10"/>
          <p:cNvSpPr txBox="1">
            <a:spLocks noChangeArrowheads="1"/>
          </p:cNvSpPr>
          <p:nvPr/>
        </p:nvSpPr>
        <p:spPr bwMode="auto">
          <a:xfrm>
            <a:off x="487363" y="2405063"/>
            <a:ext cx="14763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marL="1079500" indent="-10795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1079500" marR="0" lvl="0" indent="-1079500" algn="l" defTabSz="914400" rtl="0" eaLnBrk="0" fontAlgn="base" latinLnBrk="0" hangingPunct="0">
              <a:lnSpc>
                <a:spcPct val="100000"/>
              </a:lnSpc>
              <a:spcBef>
                <a:spcPct val="50000"/>
              </a:spcBef>
              <a:spcAft>
                <a:spcPct val="0"/>
              </a:spcAft>
              <a:buClrTx/>
              <a:buSzTx/>
              <a:buFont typeface="Wingdings" panose="05000000000000000000" pitchFamily="2" charset="2"/>
              <a:buNone/>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(1)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(2):</a:t>
            </a:r>
            <a:endParaRPr kumimoji="0" lang="en-GB"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
        <p:nvSpPr>
          <p:cNvPr id="14345" name="Rectangle 11"/>
          <p:cNvSpPr>
            <a:spLocks noChangeArrowheads="1"/>
          </p:cNvSpPr>
          <p:nvPr/>
        </p:nvSpPr>
        <p:spPr bwMode="auto">
          <a:xfrm>
            <a:off x="2714625" y="2400300"/>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4346" name="Rectangle 12"/>
          <p:cNvSpPr>
            <a:spLocks noChangeArrowheads="1"/>
          </p:cNvSpPr>
          <p:nvPr/>
        </p:nvSpPr>
        <p:spPr bwMode="auto">
          <a:xfrm>
            <a:off x="3062288" y="2379663"/>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81933" name="Rectangle 13"/>
          <p:cNvSpPr>
            <a:spLocks noChangeArrowheads="1"/>
          </p:cNvSpPr>
          <p:nvPr/>
        </p:nvSpPr>
        <p:spPr bwMode="auto">
          <a:xfrm>
            <a:off x="3419475" y="2395538"/>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7</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grpSp>
        <p:nvGrpSpPr>
          <p:cNvPr id="2" name="Group 14"/>
          <p:cNvGrpSpPr>
            <a:grpSpLocks/>
          </p:cNvGrpSpPr>
          <p:nvPr/>
        </p:nvGrpSpPr>
        <p:grpSpPr bwMode="auto">
          <a:xfrm>
            <a:off x="2176463" y="2682875"/>
            <a:ext cx="1706562" cy="842963"/>
            <a:chOff x="2094" y="3036"/>
            <a:chExt cx="1075" cy="531"/>
          </a:xfrm>
        </p:grpSpPr>
        <p:sp>
          <p:nvSpPr>
            <p:cNvPr id="14416" name="Text Box 15"/>
            <p:cNvSpPr txBox="1">
              <a:spLocks noChangeArrowheads="1"/>
            </p:cNvSpPr>
            <p:nvPr/>
          </p:nvSpPr>
          <p:spPr bwMode="auto">
            <a:xfrm>
              <a:off x="2094" y="3155"/>
              <a:ext cx="41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marL="1079500" indent="-10795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1079500" marR="0" lvl="0" indent="-1079500" algn="l" defTabSz="914400" rtl="0" eaLnBrk="0" fontAlgn="base" latinLnBrk="0" hangingPunct="0">
                <a:lnSpc>
                  <a:spcPct val="100000"/>
                </a:lnSpc>
                <a:spcBef>
                  <a:spcPct val="50000"/>
                </a:spcBef>
                <a:spcAft>
                  <a:spcPct val="0"/>
                </a:spcAft>
                <a:buClrTx/>
                <a:buSzTx/>
                <a:buFont typeface="Wingdings" panose="05000000000000000000" pitchFamily="2" charset="2"/>
                <a:buNone/>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a:t>
              </a:r>
              <a:endParaRPr kumimoji="0" lang="en-GB"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
          <p:nvSpPr>
            <p:cNvPr id="14417" name="Rectangle 16"/>
            <p:cNvSpPr>
              <a:spLocks noChangeArrowheads="1"/>
            </p:cNvSpPr>
            <p:nvPr/>
          </p:nvSpPr>
          <p:spPr bwMode="auto">
            <a:xfrm>
              <a:off x="2456" y="3154"/>
              <a:ext cx="44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4418" name="Rectangle 17"/>
            <p:cNvSpPr>
              <a:spLocks noChangeArrowheads="1"/>
            </p:cNvSpPr>
            <p:nvPr/>
          </p:nvSpPr>
          <p:spPr bwMode="auto">
            <a:xfrm>
              <a:off x="2914" y="3036"/>
              <a:ext cx="255"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g</a:t>
              </a:r>
              <a:endParaRPr kumimoji="0" lang="en-US"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4419" name="Line 18"/>
            <p:cNvSpPr>
              <a:spLocks noChangeShapeType="1"/>
            </p:cNvSpPr>
            <p:nvPr/>
          </p:nvSpPr>
          <p:spPr bwMode="auto">
            <a:xfrm>
              <a:off x="2935" y="3326"/>
              <a:ext cx="162"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lIns="90000" tIns="46800" rIns="90000" bIns="46800" anchor="ct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420" name="Rectangle 19"/>
            <p:cNvSpPr>
              <a:spLocks noChangeArrowheads="1"/>
            </p:cNvSpPr>
            <p:nvPr/>
          </p:nvSpPr>
          <p:spPr bwMode="auto">
            <a:xfrm>
              <a:off x="2903" y="3259"/>
              <a:ext cx="26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7</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grpSp>
      <p:sp>
        <p:nvSpPr>
          <p:cNvPr id="81940" name="Rectangle 20"/>
          <p:cNvSpPr>
            <a:spLocks noChangeArrowheads="1"/>
          </p:cNvSpPr>
          <p:nvPr/>
        </p:nvSpPr>
        <p:spPr bwMode="auto">
          <a:xfrm>
            <a:off x="769938" y="3803650"/>
            <a:ext cx="29146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Substitute in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p>
        </p:txBody>
      </p:sp>
      <p:sp>
        <p:nvSpPr>
          <p:cNvPr id="81941" name="Rectangle 21"/>
          <p:cNvSpPr>
            <a:spLocks noChangeArrowheads="1"/>
          </p:cNvSpPr>
          <p:nvPr/>
        </p:nvSpPr>
        <p:spPr bwMode="auto">
          <a:xfrm>
            <a:off x="2990850" y="4211638"/>
            <a:ext cx="9969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81942" name="Rectangle 22"/>
          <p:cNvSpPr>
            <a:spLocks noChangeArrowheads="1"/>
          </p:cNvSpPr>
          <p:nvPr/>
        </p:nvSpPr>
        <p:spPr bwMode="auto">
          <a:xfrm>
            <a:off x="3916363" y="4194175"/>
            <a:ext cx="18859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3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1</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·4</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  +</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endParaRPr>
          </a:p>
        </p:txBody>
      </p:sp>
      <p:sp>
        <p:nvSpPr>
          <p:cNvPr id="81943" name="Rectangle 23"/>
          <p:cNvSpPr>
            <a:spLocks noChangeArrowheads="1"/>
          </p:cNvSpPr>
          <p:nvPr/>
        </p:nvSpPr>
        <p:spPr bwMode="auto">
          <a:xfrm>
            <a:off x="2984500" y="4591050"/>
            <a:ext cx="335121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33</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·6 </a:t>
            </a:r>
            <a:r>
              <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Times New Roman" panose="02020603050405020304" pitchFamily="18" charset="0"/>
              </a:rPr>
              <a:t>newtons</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grpSp>
        <p:nvGrpSpPr>
          <p:cNvPr id="3" name="Group 24"/>
          <p:cNvGrpSpPr>
            <a:grpSpLocks/>
          </p:cNvGrpSpPr>
          <p:nvPr/>
        </p:nvGrpSpPr>
        <p:grpSpPr bwMode="auto">
          <a:xfrm>
            <a:off x="2751138" y="3313113"/>
            <a:ext cx="2187575" cy="492125"/>
            <a:chOff x="1623" y="2342"/>
            <a:chExt cx="1378" cy="310"/>
          </a:xfrm>
        </p:grpSpPr>
        <p:sp>
          <p:nvSpPr>
            <p:cNvPr id="14414" name="Rectangle 25"/>
            <p:cNvSpPr>
              <a:spLocks noChangeArrowheads="1"/>
            </p:cNvSpPr>
            <p:nvPr/>
          </p:nvSpPr>
          <p:spPr bwMode="auto">
            <a:xfrm>
              <a:off x="2403" y="2344"/>
              <a:ext cx="598"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m</a:t>
              </a:r>
              <a:r>
                <a:rPr kumimoji="0" lang="en-GB" altLang="en-US" sz="10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s</a:t>
              </a:r>
              <a:r>
                <a:rPr kumimoji="0" lang="en-GB" altLang="en-US" sz="10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a:t>
              </a:r>
              <a:r>
                <a:rPr kumimoji="0" lang="en-GB" altLang="en-US" sz="2600" b="1" i="0" u="none" strike="noStrike" kern="1200" cap="none" spc="0" normalizeH="0" baseline="30000" noProof="0">
                  <a:ln>
                    <a:noFill/>
                  </a:ln>
                  <a:solidFill>
                    <a:srgbClr val="000000"/>
                  </a:solidFill>
                  <a:effectLst/>
                  <a:uLnTx/>
                  <a:uFillTx/>
                  <a:latin typeface="Times New Roman" panose="02020603050405020304" pitchFamily="18" charset="0"/>
                  <a:ea typeface="+mn-ea"/>
                  <a:cs typeface="+mn-cs"/>
                </a:rPr>
                <a:t>-2</a:t>
              </a:r>
              <a:endPar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4415" name="Rectangle 26"/>
            <p:cNvSpPr>
              <a:spLocks noChangeArrowheads="1"/>
            </p:cNvSpPr>
            <p:nvPr/>
          </p:nvSpPr>
          <p:spPr bwMode="auto">
            <a:xfrm>
              <a:off x="1623" y="2342"/>
              <a:ext cx="92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1</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·4</a:t>
              </a:r>
              <a:endParaRPr kumimoji="0" lang="en-US" altLang="en-US" sz="24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grpSp>
      <p:grpSp>
        <p:nvGrpSpPr>
          <p:cNvPr id="4" name="Group 27"/>
          <p:cNvGrpSpPr>
            <a:grpSpLocks/>
          </p:cNvGrpSpPr>
          <p:nvPr/>
        </p:nvGrpSpPr>
        <p:grpSpPr bwMode="auto">
          <a:xfrm>
            <a:off x="1025525" y="3313113"/>
            <a:ext cx="1812925" cy="490537"/>
            <a:chOff x="536" y="2342"/>
            <a:chExt cx="1142" cy="309"/>
          </a:xfrm>
        </p:grpSpPr>
        <p:sp>
          <p:nvSpPr>
            <p:cNvPr id="14412" name="Text Box 28"/>
            <p:cNvSpPr txBox="1">
              <a:spLocks noChangeArrowheads="1"/>
            </p:cNvSpPr>
            <p:nvPr/>
          </p:nvSpPr>
          <p:spPr bwMode="auto">
            <a:xfrm>
              <a:off x="1261" y="2343"/>
              <a:ext cx="41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marL="1079500" indent="-10795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1079500" marR="0" lvl="0" indent="-1079500" algn="l" defTabSz="914400" rtl="0" eaLnBrk="0" fontAlgn="base" latinLnBrk="0" hangingPunct="0">
                <a:lnSpc>
                  <a:spcPct val="100000"/>
                </a:lnSpc>
                <a:spcBef>
                  <a:spcPct val="50000"/>
                </a:spcBef>
                <a:spcAft>
                  <a:spcPct val="0"/>
                </a:spcAft>
                <a:buClrTx/>
                <a:buSzTx/>
                <a:buFont typeface="Wingdings" panose="05000000000000000000" pitchFamily="2" charset="2"/>
                <a:buNone/>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a:t>
              </a:r>
              <a:endParaRPr kumimoji="0" lang="en-GB"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
          <p:nvSpPr>
            <p:cNvPr id="14413" name="Rectangle 29"/>
            <p:cNvSpPr>
              <a:spLocks noChangeArrowheads="1"/>
            </p:cNvSpPr>
            <p:nvPr/>
          </p:nvSpPr>
          <p:spPr bwMode="auto">
            <a:xfrm>
              <a:off x="536" y="2342"/>
              <a:ext cx="820"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g </a:t>
              </a:r>
              <a:r>
                <a:rPr kumimoji="0" lang="en-GB" altLang="en-US" sz="2600" b="1" i="1"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9</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rPr>
                <a:t>·8</a:t>
              </a:r>
            </a:p>
          </p:txBody>
        </p:sp>
      </p:grpSp>
      <p:sp>
        <p:nvSpPr>
          <p:cNvPr id="81950" name="Rectangle 30"/>
          <p:cNvSpPr>
            <a:spLocks noChangeArrowheads="1"/>
          </p:cNvSpPr>
          <p:nvPr/>
        </p:nvSpPr>
        <p:spPr bwMode="auto">
          <a:xfrm>
            <a:off x="5627688" y="4194175"/>
            <a:ext cx="137001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3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sym typeface="Symbol" panose="05050102010706020507" pitchFamily="18" charset="2"/>
              </a:rPr>
              <a:t></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9</a:t>
            </a:r>
            <a:r>
              <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Times New Roman" panose="02020603050405020304" pitchFamily="18" charset="0"/>
                <a:sym typeface="Symbol" panose="05050102010706020507" pitchFamily="18" charset="2"/>
              </a:rPr>
              <a:t>·8</a:t>
            </a:r>
          </a:p>
        </p:txBody>
      </p:sp>
      <p:sp>
        <p:nvSpPr>
          <p:cNvPr id="81951" name="AutoShape 31"/>
          <p:cNvSpPr>
            <a:spLocks noChangeArrowheads="1"/>
          </p:cNvSpPr>
          <p:nvPr/>
        </p:nvSpPr>
        <p:spPr bwMode="auto">
          <a:xfrm>
            <a:off x="8736013" y="257175"/>
            <a:ext cx="187325" cy="265113"/>
          </a:xfrm>
          <a:prstGeom prst="star5">
            <a:avLst/>
          </a:prstGeom>
          <a:solidFill>
            <a:srgbClr val="3366FF"/>
          </a:solidFill>
          <a:ln w="38100">
            <a:solidFill>
              <a:srgbClr val="0000CC"/>
            </a:solidFill>
            <a:miter lim="800000"/>
            <a:headEnd/>
            <a:tailEnd/>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grpSp>
        <p:nvGrpSpPr>
          <p:cNvPr id="14357" name="Group 32"/>
          <p:cNvGrpSpPr>
            <a:grpSpLocks/>
          </p:cNvGrpSpPr>
          <p:nvPr/>
        </p:nvGrpSpPr>
        <p:grpSpPr bwMode="auto">
          <a:xfrm>
            <a:off x="5432425" y="268288"/>
            <a:ext cx="3116263" cy="3243262"/>
            <a:chOff x="3422" y="169"/>
            <a:chExt cx="1963" cy="2043"/>
          </a:xfrm>
        </p:grpSpPr>
        <p:sp>
          <p:nvSpPr>
            <p:cNvPr id="14377" name="Rectangle 33"/>
            <p:cNvSpPr>
              <a:spLocks noChangeArrowheads="1"/>
            </p:cNvSpPr>
            <p:nvPr/>
          </p:nvSpPr>
          <p:spPr bwMode="auto">
            <a:xfrm>
              <a:off x="3422" y="169"/>
              <a:ext cx="1952" cy="2015"/>
            </a:xfrm>
            <a:prstGeom prst="rect">
              <a:avLst/>
            </a:prstGeom>
            <a:solidFill>
              <a:schemeClr val="bg1"/>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378" name="Line 34"/>
            <p:cNvSpPr>
              <a:spLocks noChangeShapeType="1"/>
            </p:cNvSpPr>
            <p:nvPr/>
          </p:nvSpPr>
          <p:spPr bwMode="auto">
            <a:xfrm>
              <a:off x="4190" y="433"/>
              <a:ext cx="0" cy="962"/>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379" name="Line 35"/>
            <p:cNvSpPr>
              <a:spLocks noChangeShapeType="1"/>
            </p:cNvSpPr>
            <p:nvPr/>
          </p:nvSpPr>
          <p:spPr bwMode="auto">
            <a:xfrm>
              <a:off x="4628" y="444"/>
              <a:ext cx="0" cy="1227"/>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380" name="Rectangle 36"/>
            <p:cNvSpPr>
              <a:spLocks noChangeArrowheads="1"/>
            </p:cNvSpPr>
            <p:nvPr/>
          </p:nvSpPr>
          <p:spPr bwMode="auto">
            <a:xfrm>
              <a:off x="4574" y="1650"/>
              <a:ext cx="106" cy="88"/>
            </a:xfrm>
            <a:prstGeom prst="rect">
              <a:avLst/>
            </a:prstGeom>
            <a:solidFill>
              <a:srgbClr val="0000FF"/>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381" name="Rectangle 37"/>
            <p:cNvSpPr>
              <a:spLocks noChangeArrowheads="1"/>
            </p:cNvSpPr>
            <p:nvPr/>
          </p:nvSpPr>
          <p:spPr bwMode="auto">
            <a:xfrm>
              <a:off x="4132" y="1373"/>
              <a:ext cx="106" cy="88"/>
            </a:xfrm>
            <a:prstGeom prst="rect">
              <a:avLst/>
            </a:prstGeom>
            <a:solidFill>
              <a:srgbClr val="0000FF"/>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382" name="Rectangle 38"/>
            <p:cNvSpPr>
              <a:spLocks noChangeArrowheads="1"/>
            </p:cNvSpPr>
            <p:nvPr/>
          </p:nvSpPr>
          <p:spPr bwMode="auto">
            <a:xfrm>
              <a:off x="3796" y="1248"/>
              <a:ext cx="255"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4383" name="Rectangle 39"/>
            <p:cNvSpPr>
              <a:spLocks noChangeArrowheads="1"/>
            </p:cNvSpPr>
            <p:nvPr/>
          </p:nvSpPr>
          <p:spPr bwMode="auto">
            <a:xfrm>
              <a:off x="4746" y="1515"/>
              <a:ext cx="255"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B</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grpSp>
          <p:nvGrpSpPr>
            <p:cNvPr id="14384" name="Group 40"/>
            <p:cNvGrpSpPr>
              <a:grpSpLocks/>
            </p:cNvGrpSpPr>
            <p:nvPr/>
          </p:nvGrpSpPr>
          <p:grpSpPr bwMode="auto">
            <a:xfrm>
              <a:off x="4149" y="1427"/>
              <a:ext cx="75" cy="384"/>
              <a:chOff x="4320" y="1899"/>
              <a:chExt cx="75" cy="384"/>
            </a:xfrm>
          </p:grpSpPr>
          <p:sp>
            <p:nvSpPr>
              <p:cNvPr id="14410" name="Line 41"/>
              <p:cNvSpPr>
                <a:spLocks noChangeShapeType="1"/>
              </p:cNvSpPr>
              <p:nvPr/>
            </p:nvSpPr>
            <p:spPr bwMode="auto">
              <a:xfrm>
                <a:off x="4363" y="1899"/>
                <a:ext cx="0" cy="384"/>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411" name="Line 42"/>
              <p:cNvSpPr>
                <a:spLocks noChangeShapeType="1"/>
              </p:cNvSpPr>
              <p:nvPr/>
            </p:nvSpPr>
            <p:spPr bwMode="auto">
              <a:xfrm>
                <a:off x="4320" y="2197"/>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4385" name="Group 43"/>
            <p:cNvGrpSpPr>
              <a:grpSpLocks/>
            </p:cNvGrpSpPr>
            <p:nvPr/>
          </p:nvGrpSpPr>
          <p:grpSpPr bwMode="auto">
            <a:xfrm>
              <a:off x="4587" y="1672"/>
              <a:ext cx="75" cy="384"/>
              <a:chOff x="4320" y="1899"/>
              <a:chExt cx="75" cy="384"/>
            </a:xfrm>
          </p:grpSpPr>
          <p:sp>
            <p:nvSpPr>
              <p:cNvPr id="14408" name="Line 44"/>
              <p:cNvSpPr>
                <a:spLocks noChangeShapeType="1"/>
              </p:cNvSpPr>
              <p:nvPr/>
            </p:nvSpPr>
            <p:spPr bwMode="auto">
              <a:xfrm>
                <a:off x="4363" y="1899"/>
                <a:ext cx="0" cy="384"/>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409" name="Line 45"/>
              <p:cNvSpPr>
                <a:spLocks noChangeShapeType="1"/>
              </p:cNvSpPr>
              <p:nvPr/>
            </p:nvSpPr>
            <p:spPr bwMode="auto">
              <a:xfrm>
                <a:off x="4320" y="2197"/>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4386" name="Group 46"/>
            <p:cNvGrpSpPr>
              <a:grpSpLocks/>
            </p:cNvGrpSpPr>
            <p:nvPr/>
          </p:nvGrpSpPr>
          <p:grpSpPr bwMode="auto">
            <a:xfrm>
              <a:off x="4150" y="1116"/>
              <a:ext cx="75" cy="298"/>
              <a:chOff x="3926" y="1909"/>
              <a:chExt cx="75" cy="298"/>
            </a:xfrm>
          </p:grpSpPr>
          <p:sp>
            <p:nvSpPr>
              <p:cNvPr id="14406" name="Line 47"/>
              <p:cNvSpPr>
                <a:spLocks noChangeShapeType="1"/>
              </p:cNvSpPr>
              <p:nvPr/>
            </p:nvSpPr>
            <p:spPr bwMode="auto">
              <a:xfrm flipV="1">
                <a:off x="3969" y="1909"/>
                <a:ext cx="0" cy="298"/>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407" name="Line 48"/>
              <p:cNvSpPr>
                <a:spLocks noChangeShapeType="1"/>
              </p:cNvSpPr>
              <p:nvPr/>
            </p:nvSpPr>
            <p:spPr bwMode="auto">
              <a:xfrm flipV="1">
                <a:off x="3926" y="1995"/>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4387" name="Group 49"/>
            <p:cNvGrpSpPr>
              <a:grpSpLocks/>
            </p:cNvGrpSpPr>
            <p:nvPr/>
          </p:nvGrpSpPr>
          <p:grpSpPr bwMode="auto">
            <a:xfrm>
              <a:off x="4587" y="1375"/>
              <a:ext cx="75" cy="298"/>
              <a:chOff x="3926" y="1909"/>
              <a:chExt cx="75" cy="298"/>
            </a:xfrm>
          </p:grpSpPr>
          <p:sp>
            <p:nvSpPr>
              <p:cNvPr id="14404" name="Line 50"/>
              <p:cNvSpPr>
                <a:spLocks noChangeShapeType="1"/>
              </p:cNvSpPr>
              <p:nvPr/>
            </p:nvSpPr>
            <p:spPr bwMode="auto">
              <a:xfrm flipV="1">
                <a:off x="3969" y="1909"/>
                <a:ext cx="0" cy="298"/>
              </a:xfrm>
              <a:prstGeom prst="line">
                <a:avLst/>
              </a:prstGeom>
              <a:noFill/>
              <a:ln w="25400">
                <a:solidFill>
                  <a:srgbClr val="0000FF"/>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405" name="Line 51"/>
              <p:cNvSpPr>
                <a:spLocks noChangeShapeType="1"/>
              </p:cNvSpPr>
              <p:nvPr/>
            </p:nvSpPr>
            <p:spPr bwMode="auto">
              <a:xfrm flipV="1">
                <a:off x="3926" y="1995"/>
                <a:ext cx="75" cy="0"/>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4388" name="Rectangle 52"/>
            <p:cNvSpPr>
              <a:spLocks noChangeArrowheads="1"/>
            </p:cNvSpPr>
            <p:nvPr/>
          </p:nvSpPr>
          <p:spPr bwMode="auto">
            <a:xfrm>
              <a:off x="4673" y="1838"/>
              <a:ext cx="37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14389" name="Rectangle 53"/>
            <p:cNvSpPr>
              <a:spLocks noChangeArrowheads="1"/>
            </p:cNvSpPr>
            <p:nvPr/>
          </p:nvSpPr>
          <p:spPr bwMode="auto">
            <a:xfrm>
              <a:off x="3876" y="996"/>
              <a:ext cx="26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14390" name="Rectangle 54"/>
            <p:cNvSpPr>
              <a:spLocks noChangeArrowheads="1"/>
            </p:cNvSpPr>
            <p:nvPr/>
          </p:nvSpPr>
          <p:spPr bwMode="auto">
            <a:xfrm>
              <a:off x="4655" y="1263"/>
              <a:ext cx="26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sp>
          <p:nvSpPr>
            <p:cNvPr id="14391" name="Rectangle 55"/>
            <p:cNvSpPr>
              <a:spLocks noChangeArrowheads="1"/>
            </p:cNvSpPr>
            <p:nvPr/>
          </p:nvSpPr>
          <p:spPr bwMode="auto">
            <a:xfrm>
              <a:off x="3854" y="1668"/>
              <a:ext cx="37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4</a:t>
              </a:r>
              <a:r>
                <a:rPr kumimoji="0" lang="en-GB" altLang="en-US" sz="26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FF"/>
                </a:solidFill>
                <a:effectLst/>
                <a:uLnTx/>
                <a:uFillTx/>
                <a:latin typeface="Comic Sans MS" panose="030F0702030302020204" pitchFamily="66" charset="0"/>
                <a:ea typeface="+mn-ea"/>
                <a:cs typeface="+mn-cs"/>
              </a:endParaRPr>
            </a:p>
          </p:txBody>
        </p:sp>
        <p:grpSp>
          <p:nvGrpSpPr>
            <p:cNvPr id="14392" name="Group 56"/>
            <p:cNvGrpSpPr>
              <a:grpSpLocks/>
            </p:cNvGrpSpPr>
            <p:nvPr/>
          </p:nvGrpSpPr>
          <p:grpSpPr bwMode="auto">
            <a:xfrm>
              <a:off x="5089" y="1372"/>
              <a:ext cx="0" cy="362"/>
              <a:chOff x="5270" y="1852"/>
              <a:chExt cx="0" cy="362"/>
            </a:xfrm>
          </p:grpSpPr>
          <p:sp>
            <p:nvSpPr>
              <p:cNvPr id="14402" name="Line 57"/>
              <p:cNvSpPr>
                <a:spLocks noChangeShapeType="1"/>
              </p:cNvSpPr>
              <p:nvPr/>
            </p:nvSpPr>
            <p:spPr bwMode="auto">
              <a:xfrm flipV="1">
                <a:off x="5270" y="1852"/>
                <a:ext cx="0" cy="362"/>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403" name="Line 58"/>
              <p:cNvSpPr>
                <a:spLocks noChangeShapeType="1"/>
              </p:cNvSpPr>
              <p:nvPr/>
            </p:nvSpPr>
            <p:spPr bwMode="auto">
              <a:xfrm flipV="1">
                <a:off x="5270" y="1914"/>
                <a:ext cx="0" cy="107"/>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grpSp>
          <p:nvGrpSpPr>
            <p:cNvPr id="14393" name="Group 59"/>
            <p:cNvGrpSpPr>
              <a:grpSpLocks/>
            </p:cNvGrpSpPr>
            <p:nvPr/>
          </p:nvGrpSpPr>
          <p:grpSpPr bwMode="auto">
            <a:xfrm flipV="1">
              <a:off x="3751" y="1261"/>
              <a:ext cx="0" cy="362"/>
              <a:chOff x="5270" y="1852"/>
              <a:chExt cx="0" cy="362"/>
            </a:xfrm>
          </p:grpSpPr>
          <p:sp>
            <p:nvSpPr>
              <p:cNvPr id="14400" name="Line 60"/>
              <p:cNvSpPr>
                <a:spLocks noChangeShapeType="1"/>
              </p:cNvSpPr>
              <p:nvPr/>
            </p:nvSpPr>
            <p:spPr bwMode="auto">
              <a:xfrm flipV="1">
                <a:off x="5270" y="1852"/>
                <a:ext cx="0" cy="362"/>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401" name="Line 61"/>
              <p:cNvSpPr>
                <a:spLocks noChangeShapeType="1"/>
              </p:cNvSpPr>
              <p:nvPr/>
            </p:nvSpPr>
            <p:spPr bwMode="auto">
              <a:xfrm flipV="1">
                <a:off x="5270" y="1914"/>
                <a:ext cx="0" cy="107"/>
              </a:xfrm>
              <a:prstGeom prst="line">
                <a:avLst/>
              </a:prstGeom>
              <a:noFill/>
              <a:ln w="25400">
                <a:solidFill>
                  <a:schemeClr val="folHlink"/>
                </a:solidFill>
                <a:round/>
                <a:headEnd/>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4394" name="Rectangle 62"/>
            <p:cNvSpPr>
              <a:spLocks noChangeArrowheads="1"/>
            </p:cNvSpPr>
            <p:nvPr/>
          </p:nvSpPr>
          <p:spPr bwMode="auto">
            <a:xfrm>
              <a:off x="3501" y="1454"/>
              <a:ext cx="233"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FF0000"/>
                </a:solidFill>
                <a:effectLst/>
                <a:uLnTx/>
                <a:uFillTx/>
                <a:latin typeface="Comic Sans MS" panose="030F0702030302020204" pitchFamily="66" charset="0"/>
                <a:ea typeface="+mn-ea"/>
                <a:cs typeface="+mn-cs"/>
              </a:endParaRPr>
            </a:p>
          </p:txBody>
        </p:sp>
        <p:sp>
          <p:nvSpPr>
            <p:cNvPr id="14395" name="Rectangle 63"/>
            <p:cNvSpPr>
              <a:spLocks noChangeArrowheads="1"/>
            </p:cNvSpPr>
            <p:nvPr/>
          </p:nvSpPr>
          <p:spPr bwMode="auto">
            <a:xfrm>
              <a:off x="5079" y="1166"/>
              <a:ext cx="233"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FF0000"/>
                </a:solidFill>
                <a:effectLst/>
                <a:uLnTx/>
                <a:uFillTx/>
                <a:latin typeface="Comic Sans MS" panose="030F0702030302020204" pitchFamily="66" charset="0"/>
                <a:ea typeface="+mn-ea"/>
                <a:cs typeface="+mn-cs"/>
              </a:endParaRPr>
            </a:p>
          </p:txBody>
        </p:sp>
        <p:sp>
          <p:nvSpPr>
            <p:cNvPr id="14396" name="Freeform 64"/>
            <p:cNvSpPr>
              <a:spLocks/>
            </p:cNvSpPr>
            <p:nvPr/>
          </p:nvSpPr>
          <p:spPr bwMode="auto">
            <a:xfrm>
              <a:off x="3503" y="962"/>
              <a:ext cx="874" cy="1073"/>
            </a:xfrm>
            <a:custGeom>
              <a:avLst/>
              <a:gdLst>
                <a:gd name="T0" fmla="*/ 616 w 938"/>
                <a:gd name="T1" fmla="*/ 72 h 1286"/>
                <a:gd name="T2" fmla="*/ 116 w 938"/>
                <a:gd name="T3" fmla="*/ 107 h 1286"/>
                <a:gd name="T4" fmla="*/ 20 w 938"/>
                <a:gd name="T5" fmla="*/ 443 h 1286"/>
                <a:gd name="T6" fmla="*/ 238 w 938"/>
                <a:gd name="T7" fmla="*/ 588 h 1286"/>
                <a:gd name="T8" fmla="*/ 640 w 938"/>
                <a:gd name="T9" fmla="*/ 537 h 1286"/>
                <a:gd name="T10" fmla="*/ 616 w 938"/>
                <a:gd name="T11" fmla="*/ 72 h 1286"/>
                <a:gd name="T12" fmla="*/ 0 60000 65536"/>
                <a:gd name="T13" fmla="*/ 0 60000 65536"/>
                <a:gd name="T14" fmla="*/ 0 60000 65536"/>
                <a:gd name="T15" fmla="*/ 0 60000 65536"/>
                <a:gd name="T16" fmla="*/ 0 60000 65536"/>
                <a:gd name="T17" fmla="*/ 0 60000 65536"/>
                <a:gd name="T18" fmla="*/ 0 w 938"/>
                <a:gd name="T19" fmla="*/ 0 h 1286"/>
                <a:gd name="T20" fmla="*/ 938 w 938"/>
                <a:gd name="T21" fmla="*/ 1286 h 1286"/>
              </a:gdLst>
              <a:ahLst/>
              <a:cxnLst>
                <a:cxn ang="T12">
                  <a:pos x="T0" y="T1"/>
                </a:cxn>
                <a:cxn ang="T13">
                  <a:pos x="T2" y="T3"/>
                </a:cxn>
                <a:cxn ang="T14">
                  <a:pos x="T4" y="T5"/>
                </a:cxn>
                <a:cxn ang="T15">
                  <a:pos x="T6" y="T7"/>
                </a:cxn>
                <a:cxn ang="T16">
                  <a:pos x="T8" y="T9"/>
                </a:cxn>
                <a:cxn ang="T17">
                  <a:pos x="T10" y="T11"/>
                </a:cxn>
              </a:cxnLst>
              <a:rect l="T18" t="T19" r="T20" b="T21"/>
              <a:pathLst>
                <a:path w="938" h="1286">
                  <a:moveTo>
                    <a:pt x="817" y="147"/>
                  </a:moveTo>
                  <a:cubicBezTo>
                    <a:pt x="701" y="0"/>
                    <a:pt x="287" y="94"/>
                    <a:pt x="155" y="222"/>
                  </a:cubicBezTo>
                  <a:cubicBezTo>
                    <a:pt x="23" y="350"/>
                    <a:pt x="0" y="750"/>
                    <a:pt x="27" y="915"/>
                  </a:cubicBezTo>
                  <a:cubicBezTo>
                    <a:pt x="54" y="1080"/>
                    <a:pt x="178" y="1182"/>
                    <a:pt x="315" y="1214"/>
                  </a:cubicBezTo>
                  <a:cubicBezTo>
                    <a:pt x="452" y="1246"/>
                    <a:pt x="760" y="1286"/>
                    <a:pt x="849" y="1107"/>
                  </a:cubicBezTo>
                  <a:cubicBezTo>
                    <a:pt x="938" y="928"/>
                    <a:pt x="933" y="294"/>
                    <a:pt x="817" y="147"/>
                  </a:cubicBezTo>
                  <a:close/>
                </a:path>
              </a:pathLst>
            </a:custGeom>
            <a:noFill/>
            <a:ln w="19050">
              <a:solidFill>
                <a:srgbClr val="008000"/>
              </a:solidFill>
              <a:round/>
              <a:headEnd/>
              <a:tailEnd/>
            </a:ln>
            <a:extLst>
              <a:ext uri="{909E8E84-426E-40DD-AFC4-6F175D3DCCD1}">
                <a14:hiddenFill xmlns:a14="http://schemas.microsoft.com/office/drawing/2010/main">
                  <a:solidFill>
                    <a:srgbClr val="FFFFFF"/>
                  </a:solidFill>
                </a14:hiddenFill>
              </a:ext>
            </a:extLst>
          </p:spPr>
          <p:txBody>
            <a:bodyPr lIns="90000" tIns="46800" rIns="90000" bIns="46800" anchor="ct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397" name="Freeform 65"/>
            <p:cNvSpPr>
              <a:spLocks/>
            </p:cNvSpPr>
            <p:nvPr/>
          </p:nvSpPr>
          <p:spPr bwMode="auto">
            <a:xfrm>
              <a:off x="4348" y="1168"/>
              <a:ext cx="1037" cy="1044"/>
            </a:xfrm>
            <a:custGeom>
              <a:avLst/>
              <a:gdLst>
                <a:gd name="T0" fmla="*/ 869 w 1058"/>
                <a:gd name="T1" fmla="*/ 97 h 1129"/>
                <a:gd name="T2" fmla="*/ 113 w 1058"/>
                <a:gd name="T3" fmla="*/ 105 h 1129"/>
                <a:gd name="T4" fmla="*/ 201 w 1058"/>
                <a:gd name="T5" fmla="*/ 730 h 1129"/>
                <a:gd name="T6" fmla="*/ 751 w 1058"/>
                <a:gd name="T7" fmla="*/ 682 h 1129"/>
                <a:gd name="T8" fmla="*/ 869 w 1058"/>
                <a:gd name="T9" fmla="*/ 97 h 1129"/>
                <a:gd name="T10" fmla="*/ 0 60000 65536"/>
                <a:gd name="T11" fmla="*/ 0 60000 65536"/>
                <a:gd name="T12" fmla="*/ 0 60000 65536"/>
                <a:gd name="T13" fmla="*/ 0 60000 65536"/>
                <a:gd name="T14" fmla="*/ 0 60000 65536"/>
                <a:gd name="T15" fmla="*/ 0 w 1058"/>
                <a:gd name="T16" fmla="*/ 0 h 1129"/>
                <a:gd name="T17" fmla="*/ 1058 w 1058"/>
                <a:gd name="T18" fmla="*/ 1129 h 1129"/>
              </a:gdLst>
              <a:ahLst/>
              <a:cxnLst>
                <a:cxn ang="T10">
                  <a:pos x="T0" y="T1"/>
                </a:cxn>
                <a:cxn ang="T11">
                  <a:pos x="T2" y="T3"/>
                </a:cxn>
                <a:cxn ang="T12">
                  <a:pos x="T4" y="T5"/>
                </a:cxn>
                <a:cxn ang="T13">
                  <a:pos x="T6" y="T7"/>
                </a:cxn>
                <a:cxn ang="T14">
                  <a:pos x="T8" y="T9"/>
                </a:cxn>
              </a:cxnLst>
              <a:rect l="T15" t="T16" r="T17" b="T18"/>
              <a:pathLst>
                <a:path w="1058" h="1129">
                  <a:moveTo>
                    <a:pt x="942" y="133"/>
                  </a:moveTo>
                  <a:cubicBezTo>
                    <a:pt x="826" y="1"/>
                    <a:pt x="242" y="0"/>
                    <a:pt x="121" y="144"/>
                  </a:cubicBezTo>
                  <a:cubicBezTo>
                    <a:pt x="0" y="288"/>
                    <a:pt x="101" y="865"/>
                    <a:pt x="217" y="997"/>
                  </a:cubicBezTo>
                  <a:cubicBezTo>
                    <a:pt x="333" y="1129"/>
                    <a:pt x="684" y="1075"/>
                    <a:pt x="814" y="933"/>
                  </a:cubicBezTo>
                  <a:cubicBezTo>
                    <a:pt x="944" y="791"/>
                    <a:pt x="1058" y="265"/>
                    <a:pt x="942" y="133"/>
                  </a:cubicBezTo>
                  <a:close/>
                </a:path>
              </a:pathLst>
            </a:custGeom>
            <a:noFill/>
            <a:ln w="19050">
              <a:solidFill>
                <a:srgbClr val="008000"/>
              </a:solidFill>
              <a:round/>
              <a:headEnd/>
              <a:tailEnd/>
            </a:ln>
            <a:extLst>
              <a:ext uri="{909E8E84-426E-40DD-AFC4-6F175D3DCCD1}">
                <a14:hiddenFill xmlns:a14="http://schemas.microsoft.com/office/drawing/2010/main">
                  <a:solidFill>
                    <a:srgbClr val="FFFFFF"/>
                  </a:solidFill>
                </a14:hiddenFill>
              </a:ext>
            </a:extLst>
          </p:spPr>
          <p:txBody>
            <a:bodyPr lIns="90000" tIns="46800" rIns="90000" bIns="46800" anchor="ct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398" name="Oval 66"/>
            <p:cNvSpPr>
              <a:spLocks noChangeArrowheads="1"/>
            </p:cNvSpPr>
            <p:nvPr/>
          </p:nvSpPr>
          <p:spPr bwMode="auto">
            <a:xfrm>
              <a:off x="4190" y="256"/>
              <a:ext cx="437" cy="405"/>
            </a:xfrm>
            <a:prstGeom prst="ellipse">
              <a:avLst/>
            </a:prstGeom>
            <a:solidFill>
              <a:schemeClr val="bg1"/>
            </a:solidFill>
            <a:ln w="19050">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4399" name="Oval 67"/>
            <p:cNvSpPr>
              <a:spLocks noChangeArrowheads="1"/>
            </p:cNvSpPr>
            <p:nvPr/>
          </p:nvSpPr>
          <p:spPr bwMode="auto">
            <a:xfrm>
              <a:off x="4382" y="427"/>
              <a:ext cx="64" cy="6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
        <p:nvSpPr>
          <p:cNvPr id="14358" name="Rectangle 68"/>
          <p:cNvSpPr>
            <a:spLocks noChangeArrowheads="1"/>
          </p:cNvSpPr>
          <p:nvPr/>
        </p:nvSpPr>
        <p:spPr bwMode="auto">
          <a:xfrm>
            <a:off x="1609725" y="1373188"/>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4</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4359" name="Rectangle 69"/>
          <p:cNvSpPr>
            <a:spLocks noChangeArrowheads="1"/>
          </p:cNvSpPr>
          <p:nvPr/>
        </p:nvSpPr>
        <p:spPr bwMode="auto">
          <a:xfrm>
            <a:off x="2540000" y="1371600"/>
            <a:ext cx="4222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4360" name="Rectangle 70"/>
          <p:cNvSpPr>
            <a:spLocks noChangeArrowheads="1"/>
          </p:cNvSpPr>
          <p:nvPr/>
        </p:nvSpPr>
        <p:spPr bwMode="auto">
          <a:xfrm>
            <a:off x="2168525" y="1355725"/>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14361" name="Rectangle 71"/>
          <p:cNvSpPr>
            <a:spLocks noChangeArrowheads="1"/>
          </p:cNvSpPr>
          <p:nvPr/>
        </p:nvSpPr>
        <p:spPr bwMode="auto">
          <a:xfrm>
            <a:off x="3025775" y="1371600"/>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14362" name="Rectangle 72"/>
          <p:cNvSpPr>
            <a:spLocks noChangeArrowheads="1"/>
          </p:cNvSpPr>
          <p:nvPr/>
        </p:nvSpPr>
        <p:spPr bwMode="auto">
          <a:xfrm>
            <a:off x="3430588" y="1371600"/>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4</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4363" name="Rectangle 73"/>
          <p:cNvSpPr>
            <a:spLocks noChangeArrowheads="1"/>
          </p:cNvSpPr>
          <p:nvPr/>
        </p:nvSpPr>
        <p:spPr bwMode="auto">
          <a:xfrm>
            <a:off x="1747838" y="1911350"/>
            <a:ext cx="4222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4364" name="Rectangle 74"/>
          <p:cNvSpPr>
            <a:spLocks noChangeArrowheads="1"/>
          </p:cNvSpPr>
          <p:nvPr/>
        </p:nvSpPr>
        <p:spPr bwMode="auto">
          <a:xfrm>
            <a:off x="2166938" y="1878013"/>
            <a:ext cx="45561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14365" name="Rectangle 75"/>
          <p:cNvSpPr>
            <a:spLocks noChangeArrowheads="1"/>
          </p:cNvSpPr>
          <p:nvPr/>
        </p:nvSpPr>
        <p:spPr bwMode="auto">
          <a:xfrm>
            <a:off x="2482850" y="1897063"/>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4366" name="Rectangle 76"/>
          <p:cNvSpPr>
            <a:spLocks noChangeArrowheads="1"/>
          </p:cNvSpPr>
          <p:nvPr/>
        </p:nvSpPr>
        <p:spPr bwMode="auto">
          <a:xfrm>
            <a:off x="3040063" y="1893888"/>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14367" name="Rectangle 77"/>
          <p:cNvSpPr>
            <a:spLocks noChangeArrowheads="1"/>
          </p:cNvSpPr>
          <p:nvPr/>
        </p:nvSpPr>
        <p:spPr bwMode="auto">
          <a:xfrm>
            <a:off x="3392488" y="1911350"/>
            <a:ext cx="5905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4368" name="Text Box 78"/>
          <p:cNvSpPr txBox="1">
            <a:spLocks noChangeArrowheads="1"/>
          </p:cNvSpPr>
          <p:nvPr/>
        </p:nvSpPr>
        <p:spPr bwMode="auto">
          <a:xfrm>
            <a:off x="4027488" y="1374775"/>
            <a:ext cx="135572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marL="1079500" indent="-10795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1079500" marR="0" lvl="0" indent="-1079500" algn="l" defTabSz="914400" rtl="0" eaLnBrk="0" fontAlgn="base" latinLnBrk="0" hangingPunct="0">
              <a:lnSpc>
                <a:spcPct val="100000"/>
              </a:lnSpc>
              <a:spcBef>
                <a:spcPct val="50000"/>
              </a:spcBef>
              <a:spcAft>
                <a:spcPct val="0"/>
              </a:spcAft>
              <a:buClrTx/>
              <a:buSzTx/>
              <a:buFont typeface="Wingdings" panose="05000000000000000000" pitchFamily="2" charset="2"/>
              <a:buNone/>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 - - (1)</a:t>
            </a:r>
            <a:endParaRPr kumimoji="0" lang="en-GB"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sp>
        <p:nvSpPr>
          <p:cNvPr id="14369" name="Text Box 79"/>
          <p:cNvSpPr txBox="1">
            <a:spLocks noChangeArrowheads="1"/>
          </p:cNvSpPr>
          <p:nvPr/>
        </p:nvSpPr>
        <p:spPr bwMode="auto">
          <a:xfrm>
            <a:off x="4030663" y="1912938"/>
            <a:ext cx="13398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marL="1079500" indent="-1079500">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1079500" marR="0" lvl="0" indent="-1079500" algn="l" defTabSz="914400" rtl="0" eaLnBrk="0" fontAlgn="base" latinLnBrk="0" hangingPunct="0">
              <a:lnSpc>
                <a:spcPct val="100000"/>
              </a:lnSpc>
              <a:spcBef>
                <a:spcPct val="50000"/>
              </a:spcBef>
              <a:spcAft>
                <a:spcPct val="0"/>
              </a:spcAft>
              <a:buClrTx/>
              <a:buSzTx/>
              <a:buFont typeface="Wingdings" panose="05000000000000000000" pitchFamily="2" charset="2"/>
              <a:buNone/>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 - - (2)</a:t>
            </a:r>
            <a:endParaRPr kumimoji="0" lang="en-GB"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sym typeface="Symbol" panose="05050102010706020507" pitchFamily="18" charset="2"/>
            </a:endParaRPr>
          </a:p>
        </p:txBody>
      </p:sp>
      <p:grpSp>
        <p:nvGrpSpPr>
          <p:cNvPr id="12" name="Group 85"/>
          <p:cNvGrpSpPr>
            <a:grpSpLocks/>
          </p:cNvGrpSpPr>
          <p:nvPr/>
        </p:nvGrpSpPr>
        <p:grpSpPr bwMode="auto">
          <a:xfrm>
            <a:off x="3576638" y="3789363"/>
            <a:ext cx="950912" cy="506412"/>
            <a:chOff x="2253" y="2457"/>
            <a:chExt cx="599" cy="319"/>
          </a:xfrm>
        </p:grpSpPr>
        <p:sp>
          <p:nvSpPr>
            <p:cNvPr id="14375" name="Rectangle 80"/>
            <p:cNvSpPr>
              <a:spLocks noChangeArrowheads="1"/>
            </p:cNvSpPr>
            <p:nvPr/>
          </p:nvSpPr>
          <p:spPr bwMode="auto">
            <a:xfrm>
              <a:off x="2253" y="2468"/>
              <a:ext cx="26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4376" name="Rectangle 83"/>
            <p:cNvSpPr>
              <a:spLocks noChangeArrowheads="1"/>
            </p:cNvSpPr>
            <p:nvPr/>
          </p:nvSpPr>
          <p:spPr bwMode="auto">
            <a:xfrm>
              <a:off x="2480" y="2457"/>
              <a:ext cx="37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grpSp>
      <p:grpSp>
        <p:nvGrpSpPr>
          <p:cNvPr id="13" name="Group 86"/>
          <p:cNvGrpSpPr>
            <a:grpSpLocks/>
          </p:cNvGrpSpPr>
          <p:nvPr/>
        </p:nvGrpSpPr>
        <p:grpSpPr bwMode="auto">
          <a:xfrm>
            <a:off x="4292600" y="3789363"/>
            <a:ext cx="1377950" cy="508000"/>
            <a:chOff x="2704" y="2457"/>
            <a:chExt cx="868" cy="320"/>
          </a:xfrm>
        </p:grpSpPr>
        <p:sp>
          <p:nvSpPr>
            <p:cNvPr id="14372" name="Rectangle 81"/>
            <p:cNvSpPr>
              <a:spLocks noChangeArrowheads="1"/>
            </p:cNvSpPr>
            <p:nvPr/>
          </p:nvSpPr>
          <p:spPr bwMode="auto">
            <a:xfrm>
              <a:off x="3001" y="2457"/>
              <a:ext cx="28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endParaRPr kumimoji="0" lang="en-US" altLang="en-US" sz="2400" b="1" i="1" u="none" strike="noStrike" kern="1200" cap="none" spc="0" normalizeH="0" baseline="0" noProof="0">
                <a:ln>
                  <a:noFill/>
                </a:ln>
                <a:solidFill>
                  <a:srgbClr val="000000"/>
                </a:solidFill>
                <a:effectLst/>
                <a:uLnTx/>
                <a:uFillTx/>
                <a:latin typeface="Symbol" panose="05050102010706020507" pitchFamily="18" charset="2"/>
                <a:ea typeface="+mn-ea"/>
                <a:cs typeface="+mn-cs"/>
              </a:endParaRPr>
            </a:p>
          </p:txBody>
        </p:sp>
        <p:sp>
          <p:nvSpPr>
            <p:cNvPr id="14373" name="Rectangle 82"/>
            <p:cNvSpPr>
              <a:spLocks noChangeArrowheads="1"/>
            </p:cNvSpPr>
            <p:nvPr/>
          </p:nvSpPr>
          <p:spPr bwMode="auto">
            <a:xfrm>
              <a:off x="3200" y="2469"/>
              <a:ext cx="37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g</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14374" name="Rectangle 84"/>
            <p:cNvSpPr>
              <a:spLocks noChangeArrowheads="1"/>
            </p:cNvSpPr>
            <p:nvPr/>
          </p:nvSpPr>
          <p:spPr bwMode="auto">
            <a:xfrm>
              <a:off x="2704" y="2468"/>
              <a:ext cx="37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tabLst>
                  <a:tab pos="711200" algn="l"/>
                  <a:tab pos="1800225" algn="l"/>
                  <a:tab pos="2520950" algn="l"/>
                </a:tabLst>
                <a:defRPr>
                  <a:solidFill>
                    <a:schemeClr val="tx1"/>
                  </a:solidFill>
                  <a:latin typeface="Arial" panose="020B0604020202020204" pitchFamily="34" charset="0"/>
                </a:defRPr>
              </a:lvl1pPr>
              <a:lvl2pPr marL="742950" indent="-285750">
                <a:tabLst>
                  <a:tab pos="711200" algn="l"/>
                  <a:tab pos="1800225" algn="l"/>
                  <a:tab pos="2520950" algn="l"/>
                </a:tabLst>
                <a:defRPr>
                  <a:solidFill>
                    <a:schemeClr val="tx1"/>
                  </a:solidFill>
                  <a:latin typeface="Arial" panose="020B0604020202020204" pitchFamily="34" charset="0"/>
                </a:defRPr>
              </a:lvl2pPr>
              <a:lvl3pPr marL="1143000" indent="-228600">
                <a:tabLst>
                  <a:tab pos="711200" algn="l"/>
                  <a:tab pos="1800225" algn="l"/>
                  <a:tab pos="2520950" algn="l"/>
                </a:tabLst>
                <a:defRPr>
                  <a:solidFill>
                    <a:schemeClr val="tx1"/>
                  </a:solidFill>
                  <a:latin typeface="Arial" panose="020B0604020202020204" pitchFamily="34" charset="0"/>
                </a:defRPr>
              </a:lvl3pPr>
              <a:lvl4pPr marL="1600200" indent="-228600">
                <a:tabLst>
                  <a:tab pos="711200" algn="l"/>
                  <a:tab pos="1800225" algn="l"/>
                  <a:tab pos="2520950" algn="l"/>
                </a:tabLst>
                <a:defRPr>
                  <a:solidFill>
                    <a:schemeClr val="tx1"/>
                  </a:solidFill>
                  <a:latin typeface="Arial" panose="020B0604020202020204" pitchFamily="34" charset="0"/>
                </a:defRPr>
              </a:lvl4pPr>
              <a:lvl5pPr marL="2057400" indent="-228600">
                <a:tabLst>
                  <a:tab pos="711200" algn="l"/>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711200" algn="l"/>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711200" algn="l"/>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3</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endParaRPr kumimoji="0" lang="en-US" altLang="en-US" sz="2400" b="1" i="1"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grpSp>
    </p:spTree>
    <p:extLst>
      <p:ext uri="{BB962C8B-B14F-4D97-AF65-F5344CB8AC3E}">
        <p14:creationId xmlns:p14="http://schemas.microsoft.com/office/powerpoint/2010/main" val="360070251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3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1940"/>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81941"/>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81942"/>
                                        </p:tgtEl>
                                        <p:attrNameLst>
                                          <p:attrName>style.visibility</p:attrName>
                                        </p:attrNameLst>
                                      </p:cBhvr>
                                      <p:to>
                                        <p:strVal val="visible"/>
                                      </p:to>
                                    </p:set>
                                  </p:childTnLst>
                                </p:cTn>
                              </p:par>
                            </p:childTnLst>
                          </p:cTn>
                        </p:par>
                        <p:par>
                          <p:cTn id="39" fill="hold" nodeType="afterGroup">
                            <p:stCondLst>
                              <p:cond delay="500"/>
                            </p:stCondLst>
                            <p:childTnLst>
                              <p:par>
                                <p:cTn id="40" presetID="1" presetClass="entr" presetSubtype="0" fill="hold" grpId="0" nodeType="afterEffect">
                                  <p:stCondLst>
                                    <p:cond delay="0"/>
                                  </p:stCondLst>
                                  <p:childTnLst>
                                    <p:set>
                                      <p:cBhvr>
                                        <p:cTn id="41" dur="1" fill="hold">
                                          <p:stCondLst>
                                            <p:cond delay="499"/>
                                          </p:stCondLst>
                                        </p:cTn>
                                        <p:tgtEl>
                                          <p:spTgt spid="81950"/>
                                        </p:tgtEl>
                                        <p:attrNameLst>
                                          <p:attrName>style.visibility</p:attrName>
                                        </p:attrNameLst>
                                      </p:cBhvr>
                                      <p:to>
                                        <p:strVal val="visible"/>
                                      </p:to>
                                    </p:set>
                                  </p:childTnLst>
                                </p:cTn>
                              </p:par>
                            </p:childTnLst>
                          </p:cTn>
                        </p:par>
                      </p:childTnLst>
                    </p:cTn>
                  </p:par>
                  <p:par>
                    <p:cTn id="42" fill="hold" nodeType="clickPar">
                      <p:stCondLst>
                        <p:cond delay="indefinite"/>
                      </p:stCondLst>
                      <p:childTnLst>
                        <p:par>
                          <p:cTn id="43" fill="hold" nodeType="withGroup">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81943"/>
                                        </p:tgtEl>
                                        <p:attrNameLst>
                                          <p:attrName>style.visibility</p:attrName>
                                        </p:attrNameLst>
                                      </p:cBhvr>
                                      <p:to>
                                        <p:strVal val="visible"/>
                                      </p:to>
                                    </p:set>
                                  </p:child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81929"/>
                                        </p:tgtEl>
                                        <p:attrNameLst>
                                          <p:attrName>style.visibility</p:attrName>
                                        </p:attrNameLst>
                                      </p:cBhvr>
                                      <p:to>
                                        <p:strVal val="visible"/>
                                      </p:to>
                                    </p:set>
                                  </p:childTnLst>
                                </p:cTn>
                              </p:par>
                            </p:childTnLst>
                          </p:cTn>
                        </p:par>
                        <p:par>
                          <p:cTn id="50" fill="hold" nodeType="afterGroup">
                            <p:stCondLst>
                              <p:cond delay="0"/>
                            </p:stCondLst>
                            <p:childTnLst>
                              <p:par>
                                <p:cTn id="51" presetID="1" presetClass="entr" presetSubtype="0" fill="hold" nodeType="afterEffect">
                                  <p:stCondLst>
                                    <p:cond delay="500"/>
                                  </p:stCondLst>
                                  <p:childTnLst>
                                    <p:set>
                                      <p:cBhvr>
                                        <p:cTn id="52" dur="1" fill="hold">
                                          <p:stCondLst>
                                            <p:cond delay="0"/>
                                          </p:stCondLst>
                                        </p:cTn>
                                        <p:tgtEl>
                                          <p:spTgt spid="819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9" grpId="0" animBg="1"/>
      <p:bldP spid="81933" grpId="0"/>
      <p:bldP spid="81940" grpId="0"/>
      <p:bldP spid="81941" grpId="0" autoUpdateAnimBg="0"/>
      <p:bldP spid="81942" grpId="0" autoUpdateAnimBg="0"/>
      <p:bldP spid="81943" grpId="0"/>
      <p:bldP spid="81950"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4"/>
          <p:cNvSpPr>
            <a:spLocks noChangeArrowheads="1"/>
          </p:cNvSpPr>
          <p:nvPr/>
        </p:nvSpPr>
        <p:spPr bwMode="auto">
          <a:xfrm>
            <a:off x="533400" y="358775"/>
            <a:ext cx="8242300" cy="594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1778000" indent="-17780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1778000" marR="0" lvl="0" indent="-1778000" algn="l" defTabSz="914400" rtl="0" eaLnBrk="0" fontAlgn="base" latinLnBrk="0" hangingPunct="0">
              <a:lnSpc>
                <a:spcPct val="100000"/>
              </a:lnSpc>
              <a:spcBef>
                <a:spcPct val="0"/>
              </a:spcBef>
              <a:spcAft>
                <a:spcPct val="0"/>
              </a:spcAft>
              <a:buClrTx/>
              <a:buSzTx/>
              <a:buFontTx/>
              <a:buNone/>
              <a:tabLst/>
              <a:defRPr/>
            </a:pPr>
            <a:r>
              <a:rPr kumimoji="0" lang="en-GB" altLang="en-US" sz="2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Full version available from: </a:t>
            </a:r>
          </a:p>
          <a:p>
            <a:pPr marL="1778000" marR="0" lvl="0" indent="-1778000" algn="ctr" defTabSz="914400" rtl="0" eaLnBrk="0" fontAlgn="base" latinLnBrk="0" hangingPunct="0">
              <a:lnSpc>
                <a:spcPct val="100000"/>
              </a:lnSpc>
              <a:spcBef>
                <a:spcPct val="0"/>
              </a:spcBef>
              <a:spcAft>
                <a:spcPct val="0"/>
              </a:spcAft>
              <a:buClrTx/>
              <a:buSzTx/>
              <a:buFontTx/>
              <a:buNone/>
              <a:tabLst/>
              <a:defRPr/>
            </a:pPr>
            <a:r>
              <a:rPr kumimoji="0" lang="en-GB" altLang="en-US" sz="2600" b="1" i="0" u="none" strike="noStrike" kern="1200" cap="none" spc="0" normalizeH="0" baseline="0" noProof="0" dirty="0" err="1">
                <a:ln>
                  <a:noFill/>
                </a:ln>
                <a:solidFill>
                  <a:srgbClr val="000000"/>
                </a:solidFill>
                <a:effectLst/>
                <a:uLnTx/>
                <a:uFillTx/>
                <a:latin typeface="Comic Sans MS" panose="030F0702030302020204" pitchFamily="66" charset="0"/>
                <a:ea typeface="+mn-ea"/>
                <a:cs typeface="+mn-cs"/>
              </a:rPr>
              <a:t>Chartwell</a:t>
            </a:r>
            <a:r>
              <a:rPr kumimoji="0" lang="en-GB" altLang="en-US" sz="2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-Yorke Ltd. </a:t>
            </a:r>
          </a:p>
          <a:p>
            <a:pPr marL="1778000" marR="0" lvl="0" indent="-1778000" algn="ctr" defTabSz="914400" rtl="0" eaLnBrk="0" fontAlgn="base" latinLnBrk="0" hangingPunct="0">
              <a:lnSpc>
                <a:spcPct val="100000"/>
              </a:lnSpc>
              <a:spcBef>
                <a:spcPct val="0"/>
              </a:spcBef>
              <a:spcAft>
                <a:spcPct val="0"/>
              </a:spcAft>
              <a:buClrTx/>
              <a:buSzTx/>
              <a:buFontTx/>
              <a:buNone/>
              <a:tabLst/>
              <a:defRPr/>
            </a:pPr>
            <a:r>
              <a:rPr kumimoji="0" lang="en-GB" altLang="en-US" sz="2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114 High Street, </a:t>
            </a:r>
          </a:p>
          <a:p>
            <a:pPr marL="1778000" marR="0" lvl="0" indent="-1778000" algn="ctr" defTabSz="914400" rtl="0" eaLnBrk="0" fontAlgn="base" latinLnBrk="0" hangingPunct="0">
              <a:lnSpc>
                <a:spcPct val="100000"/>
              </a:lnSpc>
              <a:spcBef>
                <a:spcPct val="0"/>
              </a:spcBef>
              <a:spcAft>
                <a:spcPct val="0"/>
              </a:spcAft>
              <a:buClrTx/>
              <a:buSzTx/>
              <a:buFontTx/>
              <a:buNone/>
              <a:tabLst/>
              <a:defRPr/>
            </a:pPr>
            <a:r>
              <a:rPr kumimoji="0" lang="en-GB" altLang="en-US" sz="2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Belmont Village, </a:t>
            </a:r>
          </a:p>
          <a:p>
            <a:pPr marL="1778000" marR="0" lvl="0" indent="-1778000" algn="ctr" defTabSz="914400" rtl="0" eaLnBrk="0" fontAlgn="base" latinLnBrk="0" hangingPunct="0">
              <a:lnSpc>
                <a:spcPct val="100000"/>
              </a:lnSpc>
              <a:spcBef>
                <a:spcPct val="0"/>
              </a:spcBef>
              <a:spcAft>
                <a:spcPct val="0"/>
              </a:spcAft>
              <a:buClrTx/>
              <a:buSzTx/>
              <a:buFontTx/>
              <a:buNone/>
              <a:tabLst/>
              <a:defRPr/>
            </a:pPr>
            <a:r>
              <a:rPr kumimoji="0" lang="en-GB" altLang="en-US" sz="2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Bolton, </a:t>
            </a:r>
          </a:p>
          <a:p>
            <a:pPr marL="1778000" marR="0" lvl="0" indent="-1778000" algn="ctr" defTabSz="914400" rtl="0" eaLnBrk="0" fontAlgn="base" latinLnBrk="0" hangingPunct="0">
              <a:lnSpc>
                <a:spcPct val="100000"/>
              </a:lnSpc>
              <a:spcBef>
                <a:spcPct val="0"/>
              </a:spcBef>
              <a:spcAft>
                <a:spcPct val="0"/>
              </a:spcAft>
              <a:buClrTx/>
              <a:buSzTx/>
              <a:buFontTx/>
              <a:buNone/>
              <a:tabLst/>
              <a:defRPr/>
            </a:pPr>
            <a:r>
              <a:rPr kumimoji="0" lang="en-GB" altLang="en-US" sz="2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Lancashire, </a:t>
            </a:r>
          </a:p>
          <a:p>
            <a:pPr marL="1778000" marR="0" lvl="0" indent="-1778000" algn="ctr" defTabSz="914400" rtl="0" eaLnBrk="0" fontAlgn="base" latinLnBrk="0" hangingPunct="0">
              <a:lnSpc>
                <a:spcPct val="100000"/>
              </a:lnSpc>
              <a:spcBef>
                <a:spcPct val="0"/>
              </a:spcBef>
              <a:spcAft>
                <a:spcPct val="0"/>
              </a:spcAft>
              <a:buClrTx/>
              <a:buSzTx/>
              <a:buFontTx/>
              <a:buNone/>
              <a:tabLst/>
              <a:defRPr/>
            </a:pPr>
            <a:r>
              <a:rPr kumimoji="0" lang="en-GB" altLang="en-US" sz="2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BL7 8AL </a:t>
            </a:r>
          </a:p>
          <a:p>
            <a:pPr marL="1778000" marR="0" lvl="0" indent="-1778000" algn="ctr" defTabSz="914400" rtl="0" eaLnBrk="0" fontAlgn="base" latinLnBrk="0" hangingPunct="0">
              <a:lnSpc>
                <a:spcPct val="100000"/>
              </a:lnSpc>
              <a:spcBef>
                <a:spcPct val="0"/>
              </a:spcBef>
              <a:spcAft>
                <a:spcPct val="0"/>
              </a:spcAft>
              <a:buClrTx/>
              <a:buSzTx/>
              <a:buFontTx/>
              <a:buNone/>
              <a:tabLst/>
              <a:defRPr/>
            </a:pPr>
            <a:r>
              <a:rPr kumimoji="0" lang="en-GB" altLang="en-US" sz="2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England</a:t>
            </a:r>
          </a:p>
          <a:p>
            <a:pPr marL="1778000" marR="0" lvl="0" indent="-1778000" algn="ctr" defTabSz="914400" rtl="0" eaLnBrk="0" fontAlgn="base" latinLnBrk="0" hangingPunct="0">
              <a:lnSpc>
                <a:spcPct val="100000"/>
              </a:lnSpc>
              <a:spcBef>
                <a:spcPct val="0"/>
              </a:spcBef>
              <a:spcAft>
                <a:spcPct val="0"/>
              </a:spcAft>
              <a:buClrTx/>
              <a:buSzTx/>
              <a:buFontTx/>
              <a:buNone/>
              <a:tabLst/>
              <a:defRPr/>
            </a:pPr>
            <a:endPar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endParaRPr>
          </a:p>
          <a:p>
            <a:pPr marL="1778000" marR="0" lvl="0" indent="-1778000" algn="l" defTabSz="914400" rtl="0" eaLnBrk="0" fontAlgn="base" latinLnBrk="0" hangingPunct="0">
              <a:lnSpc>
                <a:spcPct val="100000"/>
              </a:lnSpc>
              <a:spcBef>
                <a:spcPct val="0"/>
              </a:spcBef>
              <a:spcAft>
                <a:spcPct val="0"/>
              </a:spcAft>
              <a:buClrTx/>
              <a:buSzTx/>
              <a:buFontTx/>
              <a:buNone/>
              <a:tabLst/>
              <a:defRPr/>
            </a:pPr>
            <a:r>
              <a:rPr kumimoji="0" lang="en-GB" altLang="en-US" sz="2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	</a:t>
            </a:r>
            <a:r>
              <a:rPr kumimoji="0" lang="en-GB" altLang="en-US" sz="2600" b="1" i="0" u="none" strike="noStrike" kern="1200" cap="none" spc="0" normalizeH="0" baseline="0" noProof="0" dirty="0" err="1">
                <a:ln>
                  <a:noFill/>
                </a:ln>
                <a:solidFill>
                  <a:srgbClr val="000000"/>
                </a:solidFill>
                <a:effectLst/>
                <a:uLnTx/>
                <a:uFillTx/>
                <a:latin typeface="Comic Sans MS" panose="030F0702030302020204" pitchFamily="66" charset="0"/>
                <a:ea typeface="+mn-ea"/>
                <a:cs typeface="+mn-cs"/>
              </a:rPr>
              <a:t>tel</a:t>
            </a:r>
            <a:r>
              <a:rPr kumimoji="0" lang="en-GB" altLang="en-US" sz="2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 (+44) (0)1204 811001, </a:t>
            </a:r>
          </a:p>
          <a:p>
            <a:pPr marL="1778000" marR="0" lvl="0" indent="-1778000" algn="l" defTabSz="914400" rtl="0" eaLnBrk="0" fontAlgn="base" latinLnBrk="0" hangingPunct="0">
              <a:lnSpc>
                <a:spcPct val="100000"/>
              </a:lnSpc>
              <a:spcBef>
                <a:spcPct val="0"/>
              </a:spcBef>
              <a:spcAft>
                <a:spcPct val="0"/>
              </a:spcAft>
              <a:buClrTx/>
              <a:buSzTx/>
              <a:buFontTx/>
              <a:buNone/>
              <a:tabLst/>
              <a:defRPr/>
            </a:pPr>
            <a:r>
              <a:rPr kumimoji="0" lang="en-GB" altLang="en-US" sz="26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	fax (+44) (0)1204 811008 </a:t>
            </a:r>
          </a:p>
          <a:p>
            <a:pPr marL="1778000" marR="0" lvl="0" indent="-1778000" algn="ctr" defTabSz="914400" rtl="0" eaLnBrk="0" fontAlgn="base" latinLnBrk="0" hangingPunct="0">
              <a:lnSpc>
                <a:spcPct val="100000"/>
              </a:lnSpc>
              <a:spcBef>
                <a:spcPct val="0"/>
              </a:spcBef>
              <a:spcAft>
                <a:spcPct val="0"/>
              </a:spcAft>
              <a:buClrTx/>
              <a:buSzTx/>
              <a:buFontTx/>
              <a:buNone/>
              <a:tabLst/>
              <a:defRPr/>
            </a:pPr>
            <a:endPar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endParaRPr>
          </a:p>
          <a:p>
            <a:pPr marL="1778000" marR="0" lvl="0" indent="-1778000" algn="ctr" defTabSz="914400" rtl="0" eaLnBrk="0" fontAlgn="base" latinLnBrk="0" hangingPunct="0">
              <a:lnSpc>
                <a:spcPct val="100000"/>
              </a:lnSpc>
              <a:spcBef>
                <a:spcPct val="0"/>
              </a:spcBef>
              <a:spcAft>
                <a:spcPct val="0"/>
              </a:spcAft>
              <a:buClrTx/>
              <a:buSzTx/>
              <a:buFontTx/>
              <a:buNone/>
              <a:tabLst/>
              <a:defRPr/>
            </a:pPr>
            <a:r>
              <a:rPr kumimoji="0" lang="en-GB" altLang="en-US" sz="26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mn-cs"/>
                <a:hlinkClick r:id="rId3"/>
              </a:rPr>
              <a:t>info@chartwellyorke.com</a:t>
            </a:r>
            <a:endParaRPr kumimoji="0" lang="en-GB" altLang="en-US" sz="26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mn-cs"/>
            </a:endParaRPr>
          </a:p>
          <a:p>
            <a:pPr marL="1778000" marR="0" lvl="0" indent="-1778000" algn="ctr" defTabSz="914400" rtl="0" eaLnBrk="0" fontAlgn="base" latinLnBrk="0" hangingPunct="0">
              <a:lnSpc>
                <a:spcPct val="100000"/>
              </a:lnSpc>
              <a:spcBef>
                <a:spcPct val="0"/>
              </a:spcBef>
              <a:spcAft>
                <a:spcPct val="0"/>
              </a:spcAft>
              <a:buClrTx/>
              <a:buSzTx/>
              <a:buFontTx/>
              <a:buNone/>
              <a:tabLst/>
              <a:defRPr/>
            </a:pPr>
            <a:r>
              <a:rPr kumimoji="0" lang="en-GB" altLang="en-US" sz="26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mn-cs"/>
                <a:hlinkClick r:id="rId4"/>
              </a:rPr>
              <a:t>www.chartwellyorke.com</a:t>
            </a:r>
            <a:endParaRPr kumimoji="0" lang="en-GB" altLang="en-US" sz="2600" b="0" i="0" u="none" strike="noStrike" kern="1200" cap="none" spc="0" normalizeH="0" baseline="0" noProof="0" dirty="0">
              <a:ln>
                <a:noFill/>
              </a:ln>
              <a:solidFill>
                <a:srgbClr val="FF0000"/>
              </a:solidFill>
              <a:effectLst/>
              <a:uLnTx/>
              <a:uFillTx/>
              <a:latin typeface="Comic Sans MS" panose="030F0702030302020204" pitchFamily="66" charset="0"/>
              <a:ea typeface="+mn-ea"/>
              <a:cs typeface="+mn-cs"/>
            </a:endParaRPr>
          </a:p>
          <a:p>
            <a:pPr marL="1778000" marR="0" lvl="0" indent="-1778000" algn="ctr" defTabSz="914400" rtl="0" eaLnBrk="0" fontAlgn="base" latinLnBrk="0" hangingPunct="0">
              <a:lnSpc>
                <a:spcPct val="100000"/>
              </a:lnSpc>
              <a:spcBef>
                <a:spcPct val="0"/>
              </a:spcBef>
              <a:spcAft>
                <a:spcPct val="0"/>
              </a:spcAft>
              <a:buClrTx/>
              <a:buSzTx/>
              <a:buFontTx/>
              <a:buNone/>
              <a:tabLst/>
              <a:defRPr/>
            </a:pPr>
            <a:endParaRPr kumimoji="0" lang="en-GB" altLang="en-US" sz="24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38288288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95142" y="473081"/>
            <a:ext cx="8553715" cy="1460222"/>
            <a:chOff x="235975" y="502579"/>
            <a:chExt cx="8553715" cy="1460222"/>
          </a:xfrm>
        </p:grpSpPr>
        <p:sp>
          <p:nvSpPr>
            <p:cNvPr id="10243" name="AutoShape 97"/>
            <p:cNvSpPr>
              <a:spLocks noChangeArrowheads="1"/>
            </p:cNvSpPr>
            <p:nvPr/>
          </p:nvSpPr>
          <p:spPr bwMode="auto">
            <a:xfrm>
              <a:off x="235975" y="502579"/>
              <a:ext cx="8553715" cy="1460222"/>
            </a:xfrm>
            <a:prstGeom prst="roundRect">
              <a:avLst>
                <a:gd name="adj" fmla="val 16667"/>
              </a:avLst>
            </a:prstGeom>
            <a:solidFill>
              <a:schemeClr val="accent1"/>
            </a:solidFill>
            <a:ln w="9525">
              <a:solidFill>
                <a:schemeClr val="tx1"/>
              </a:solidFill>
              <a:round/>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244" name="Text Box 47"/>
            <p:cNvSpPr txBox="1">
              <a:spLocks noChangeArrowheads="1"/>
            </p:cNvSpPr>
            <p:nvPr/>
          </p:nvSpPr>
          <p:spPr bwMode="auto">
            <a:xfrm>
              <a:off x="449652" y="547029"/>
              <a:ext cx="8126360" cy="1415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The slides that follow are extracts from</a:t>
              </a:r>
              <a:r>
                <a:rPr lang="en-GB" altLang="en-US" b="1" dirty="0">
                  <a:solidFill>
                    <a:srgbClr val="000000"/>
                  </a:solidFill>
                  <a:latin typeface="Comic Sans MS" panose="030F0702030302020204" pitchFamily="66" charset="0"/>
                </a:rPr>
                <a:t> </a:t>
              </a:r>
              <a:r>
                <a:rPr lang="en-GB" altLang="en-US" sz="2600" b="1" dirty="0">
                  <a:solidFill>
                    <a:srgbClr val="000000"/>
                  </a:solidFill>
                </a:rPr>
                <a:t>4</a:t>
              </a:r>
              <a:r>
                <a:rPr lang="en-GB" altLang="en-US" b="1" dirty="0">
                  <a:solidFill>
                    <a:srgbClr val="000000"/>
                  </a:solidFill>
                  <a:latin typeface="Comic Sans MS" panose="030F0702030302020204" pitchFamily="66" charset="0"/>
                </a:rPr>
                <a:t> of the </a:t>
              </a:r>
              <a:r>
                <a:rPr kumimoji="0" lang="en-GB"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13 </a:t>
              </a: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presentations for Mechanics. </a:t>
              </a:r>
            </a:p>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They need to be viewed as a slide show.</a:t>
              </a:r>
            </a:p>
          </p:txBody>
        </p:sp>
      </p:grpSp>
      <p:sp>
        <p:nvSpPr>
          <p:cNvPr id="9" name="Text Box 27"/>
          <p:cNvSpPr txBox="1">
            <a:spLocks noChangeArrowheads="1"/>
          </p:cNvSpPr>
          <p:nvPr/>
        </p:nvSpPr>
        <p:spPr bwMode="auto">
          <a:xfrm>
            <a:off x="910496" y="2544511"/>
            <a:ext cx="73367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Equations of Motion for Constant Acceleration</a:t>
            </a:r>
          </a:p>
        </p:txBody>
      </p:sp>
      <p:sp>
        <p:nvSpPr>
          <p:cNvPr id="10" name="Text Box 27"/>
          <p:cNvSpPr txBox="1">
            <a:spLocks noChangeArrowheads="1"/>
          </p:cNvSpPr>
          <p:nvPr/>
        </p:nvSpPr>
        <p:spPr bwMode="auto">
          <a:xfrm>
            <a:off x="2217181" y="3189681"/>
            <a:ext cx="47233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The Resultant of Two Forces</a:t>
            </a:r>
          </a:p>
        </p:txBody>
      </p:sp>
      <p:sp>
        <p:nvSpPr>
          <p:cNvPr id="11" name="Text Box 27"/>
          <p:cNvSpPr txBox="1">
            <a:spLocks noChangeArrowheads="1"/>
          </p:cNvSpPr>
          <p:nvPr/>
        </p:nvSpPr>
        <p:spPr bwMode="auto">
          <a:xfrm>
            <a:off x="3033254" y="3826134"/>
            <a:ext cx="29300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Newton’s 2</a:t>
            </a:r>
            <a:r>
              <a:rPr kumimoji="0" lang="en-GB" altLang="en-US" sz="2400" b="1" i="0" u="none" strike="noStrike" kern="1200" cap="none" spc="0" normalizeH="0" baseline="30000" noProof="0" dirty="0">
                <a:ln>
                  <a:noFill/>
                </a:ln>
                <a:solidFill>
                  <a:srgbClr val="000000"/>
                </a:solidFill>
                <a:effectLst/>
                <a:uLnTx/>
                <a:uFillTx/>
                <a:latin typeface="Comic Sans MS" panose="030F0702030302020204" pitchFamily="66" charset="0"/>
                <a:ea typeface="+mn-ea"/>
                <a:cs typeface="+mn-cs"/>
              </a:rPr>
              <a:t>nd</a:t>
            </a: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 Law</a:t>
            </a:r>
          </a:p>
        </p:txBody>
      </p:sp>
      <p:sp>
        <p:nvSpPr>
          <p:cNvPr id="12" name="Text Box 27"/>
          <p:cNvSpPr txBox="1">
            <a:spLocks noChangeArrowheads="1"/>
          </p:cNvSpPr>
          <p:nvPr/>
        </p:nvSpPr>
        <p:spPr bwMode="auto">
          <a:xfrm>
            <a:off x="1197310" y="4462587"/>
            <a:ext cx="676313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Connected Particles and Newton’s 3</a:t>
            </a:r>
            <a:r>
              <a:rPr kumimoji="0" lang="en-GB" altLang="en-US" sz="2400" b="1" i="0" u="none" strike="noStrike" kern="1200" cap="none" spc="0" normalizeH="0" baseline="30000" noProof="0" dirty="0">
                <a:ln>
                  <a:noFill/>
                </a:ln>
                <a:solidFill>
                  <a:srgbClr val="000000"/>
                </a:solidFill>
                <a:effectLst/>
                <a:uLnTx/>
                <a:uFillTx/>
                <a:latin typeface="Comic Sans MS" panose="030F0702030302020204" pitchFamily="66" charset="0"/>
                <a:ea typeface="+mn-ea"/>
                <a:cs typeface="+mn-cs"/>
              </a:rPr>
              <a:t>rd</a:t>
            </a: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 Law</a:t>
            </a:r>
          </a:p>
        </p:txBody>
      </p:sp>
    </p:spTree>
    <p:extLst>
      <p:ext uri="{BB962C8B-B14F-4D97-AF65-F5344CB8AC3E}">
        <p14:creationId xmlns:p14="http://schemas.microsoft.com/office/powerpoint/2010/main" val="2871086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33"/>
          <p:cNvSpPr txBox="1">
            <a:spLocks noChangeArrowheads="1"/>
          </p:cNvSpPr>
          <p:nvPr/>
        </p:nvSpPr>
        <p:spPr bwMode="auto">
          <a:xfrm>
            <a:off x="1903413" y="911225"/>
            <a:ext cx="5456237"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4988" indent="-534988">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534988" marR="0" lvl="0" indent="-534988" algn="ctr" defTabSz="914400" rtl="0" eaLnBrk="0" fontAlgn="base" latinLnBrk="0" hangingPunct="0">
              <a:lnSpc>
                <a:spcPct val="100000"/>
              </a:lnSpc>
              <a:spcBef>
                <a:spcPct val="0"/>
              </a:spcBef>
              <a:spcAft>
                <a:spcPct val="0"/>
              </a:spcAft>
              <a:buClrTx/>
              <a:buSzTx/>
              <a:buFontTx/>
              <a:buNone/>
              <a:tabLst/>
              <a:defRPr/>
            </a:pPr>
            <a:r>
              <a:rPr kumimoji="0" lang="en-GB" altLang="en-US" sz="28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Equations of Motion for Constant Acceleration</a:t>
            </a:r>
          </a:p>
        </p:txBody>
      </p:sp>
      <p:sp>
        <p:nvSpPr>
          <p:cNvPr id="428066" name="Text Box 34"/>
          <p:cNvSpPr txBox="1">
            <a:spLocks noChangeArrowheads="1"/>
          </p:cNvSpPr>
          <p:nvPr/>
        </p:nvSpPr>
        <p:spPr bwMode="auto">
          <a:xfrm>
            <a:off x="496888" y="2413000"/>
            <a:ext cx="8148637"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In this extract the students are shown how to use a velocity-time graph to develop the equations of motion for constant acceleration.</a:t>
            </a:r>
          </a:p>
        </p:txBody>
      </p:sp>
    </p:spTree>
    <p:extLst>
      <p:ext uri="{BB962C8B-B14F-4D97-AF65-F5344CB8AC3E}">
        <p14:creationId xmlns:p14="http://schemas.microsoft.com/office/powerpoint/2010/main" val="198360639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80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806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3"/>
          <p:cNvSpPr txBox="1">
            <a:spLocks noChangeArrowheads="1"/>
          </p:cNvSpPr>
          <p:nvPr/>
        </p:nvSpPr>
        <p:spPr bwMode="auto">
          <a:xfrm>
            <a:off x="460375" y="173038"/>
            <a:ext cx="8235950" cy="1212850"/>
          </a:xfrm>
          <a:prstGeom prst="rect">
            <a:avLst/>
          </a:prstGeom>
          <a:solidFill>
            <a:srgbClr val="EAEAEA"/>
          </a:solidFill>
          <a:ln w="25400">
            <a:solidFill>
              <a:srgbClr val="800000"/>
            </a:solidFill>
            <a:miter lim="800000"/>
            <a:headEnd/>
            <a:tailEnd/>
          </a:ln>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We can use a velocity-time graph to find some equations that hold for a body moving in a straight line with </a:t>
            </a: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constant </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acceleration.</a:t>
            </a:r>
          </a:p>
        </p:txBody>
      </p:sp>
      <p:sp>
        <p:nvSpPr>
          <p:cNvPr id="432132" name="Rectangle 4"/>
          <p:cNvSpPr>
            <a:spLocks noChangeArrowheads="1"/>
          </p:cNvSpPr>
          <p:nvPr/>
        </p:nvSpPr>
        <p:spPr bwMode="auto">
          <a:xfrm>
            <a:off x="473075" y="1428750"/>
            <a:ext cx="3803650" cy="2849563"/>
          </a:xfrm>
          <a:prstGeom prst="rect">
            <a:avLst/>
          </a:prstGeom>
          <a:solidFill>
            <a:srgbClr val="FFFFFF"/>
          </a:solidFill>
          <a:ln w="25400">
            <a:solidFill>
              <a:srgbClr val="CC0099"/>
            </a:solidFill>
            <a:miter lim="800000"/>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32134" name="Text Box 6"/>
          <p:cNvSpPr txBox="1">
            <a:spLocks noChangeArrowheads="1"/>
          </p:cNvSpPr>
          <p:nvPr/>
        </p:nvSpPr>
        <p:spPr bwMode="auto">
          <a:xfrm>
            <a:off x="839788" y="1382713"/>
            <a:ext cx="21193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0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velocity (ms</a:t>
            </a:r>
            <a:r>
              <a:rPr kumimoji="0" lang="en-GB" altLang="en-US" sz="2400" b="1" i="0" u="none" strike="noStrike" kern="1200" cap="none" spc="0" normalizeH="0" baseline="30000" noProof="0">
                <a:ln>
                  <a:noFill/>
                </a:ln>
                <a:solidFill>
                  <a:srgbClr val="000000"/>
                </a:solidFill>
                <a:effectLst/>
                <a:uLnTx/>
                <a:uFillTx/>
                <a:latin typeface="Times New Roman" panose="02020603050405020304" pitchFamily="18" charset="0"/>
                <a:ea typeface="+mn-ea"/>
                <a:cs typeface="+mn-cs"/>
              </a:rPr>
              <a:t>-1</a:t>
            </a:r>
            <a:r>
              <a:rPr kumimoji="0" lang="en-GB" altLang="en-US" sz="2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t>
            </a:r>
          </a:p>
        </p:txBody>
      </p:sp>
      <p:sp>
        <p:nvSpPr>
          <p:cNvPr id="432135" name="Text Box 7"/>
          <p:cNvSpPr txBox="1">
            <a:spLocks noChangeArrowheads="1"/>
          </p:cNvSpPr>
          <p:nvPr/>
        </p:nvSpPr>
        <p:spPr bwMode="auto">
          <a:xfrm>
            <a:off x="3132138" y="3770313"/>
            <a:ext cx="11795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0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time (s</a:t>
            </a:r>
            <a:r>
              <a:rPr kumimoji="0" lang="en-GB" altLang="en-US" sz="2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t>
            </a:r>
          </a:p>
        </p:txBody>
      </p:sp>
      <p:sp>
        <p:nvSpPr>
          <p:cNvPr id="432136" name="Line 8"/>
          <p:cNvSpPr>
            <a:spLocks noChangeShapeType="1"/>
          </p:cNvSpPr>
          <p:nvPr/>
        </p:nvSpPr>
        <p:spPr bwMode="auto">
          <a:xfrm rot="10800000">
            <a:off x="914400" y="1739900"/>
            <a:ext cx="14288" cy="21590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32137" name="Line 9"/>
          <p:cNvSpPr>
            <a:spLocks noChangeShapeType="1"/>
          </p:cNvSpPr>
          <p:nvPr/>
        </p:nvSpPr>
        <p:spPr bwMode="auto">
          <a:xfrm>
            <a:off x="884238" y="3838575"/>
            <a:ext cx="2457450"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32138" name="Text Box 10"/>
          <p:cNvSpPr txBox="1">
            <a:spLocks noChangeArrowheads="1"/>
          </p:cNvSpPr>
          <p:nvPr/>
        </p:nvSpPr>
        <p:spPr bwMode="auto">
          <a:xfrm>
            <a:off x="598488" y="3133725"/>
            <a:ext cx="411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4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u</a:t>
            </a:r>
          </a:p>
        </p:txBody>
      </p:sp>
      <p:sp>
        <p:nvSpPr>
          <p:cNvPr id="432139" name="Text Box 11"/>
          <p:cNvSpPr txBox="1">
            <a:spLocks noChangeArrowheads="1"/>
          </p:cNvSpPr>
          <p:nvPr/>
        </p:nvSpPr>
        <p:spPr bwMode="auto">
          <a:xfrm>
            <a:off x="614363" y="1892300"/>
            <a:ext cx="411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4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v</a:t>
            </a:r>
          </a:p>
        </p:txBody>
      </p:sp>
      <p:sp>
        <p:nvSpPr>
          <p:cNvPr id="432141" name="Text Box 13"/>
          <p:cNvSpPr txBox="1">
            <a:spLocks noChangeArrowheads="1"/>
          </p:cNvSpPr>
          <p:nvPr/>
        </p:nvSpPr>
        <p:spPr bwMode="auto">
          <a:xfrm>
            <a:off x="2759075" y="3735388"/>
            <a:ext cx="411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4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a:t>
            </a:r>
          </a:p>
        </p:txBody>
      </p:sp>
      <p:sp>
        <p:nvSpPr>
          <p:cNvPr id="432152" name="Text Box 24"/>
          <p:cNvSpPr txBox="1">
            <a:spLocks noChangeArrowheads="1"/>
          </p:cNvSpPr>
          <p:nvPr/>
        </p:nvSpPr>
        <p:spPr bwMode="auto">
          <a:xfrm>
            <a:off x="676275" y="3735388"/>
            <a:ext cx="411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0</a:t>
            </a:r>
          </a:p>
        </p:txBody>
      </p:sp>
      <p:sp>
        <p:nvSpPr>
          <p:cNvPr id="432153" name="Text Box 25"/>
          <p:cNvSpPr txBox="1">
            <a:spLocks noChangeArrowheads="1"/>
          </p:cNvSpPr>
          <p:nvPr/>
        </p:nvSpPr>
        <p:spPr bwMode="auto">
          <a:xfrm>
            <a:off x="4237038" y="1311275"/>
            <a:ext cx="4487862"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Suppose when the time is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0</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 . . </a:t>
            </a:r>
          </a:p>
        </p:txBody>
      </p:sp>
      <p:sp>
        <p:nvSpPr>
          <p:cNvPr id="432154" name="Text Box 26"/>
          <p:cNvSpPr txBox="1">
            <a:spLocks noChangeArrowheads="1"/>
          </p:cNvSpPr>
          <p:nvPr/>
        </p:nvSpPr>
        <p:spPr bwMode="auto">
          <a:xfrm>
            <a:off x="4572000" y="3157538"/>
            <a:ext cx="4229100"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At </a:t>
            </a:r>
            <a:r>
              <a:rPr kumimoji="0" lang="en-GB" altLang="en-US" sz="2400" b="1" i="0" u="sng" strike="noStrike" kern="1200" cap="none" spc="0" normalizeH="0" baseline="0" noProof="0">
                <a:ln>
                  <a:noFill/>
                </a:ln>
                <a:solidFill>
                  <a:srgbClr val="000000"/>
                </a:solidFill>
                <a:effectLst/>
                <a:uLnTx/>
                <a:uFillTx/>
                <a:latin typeface="Comic Sans MS" panose="030F0702030302020204" pitchFamily="66" charset="0"/>
                <a:ea typeface="+mn-ea"/>
                <a:cs typeface="+mn-cs"/>
              </a:rPr>
              <a:t>any</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time,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we let the velocity be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v</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t>
            </a:r>
          </a:p>
        </p:txBody>
      </p:sp>
      <p:sp>
        <p:nvSpPr>
          <p:cNvPr id="432155" name="Text Box 27"/>
          <p:cNvSpPr txBox="1">
            <a:spLocks noChangeArrowheads="1"/>
          </p:cNvSpPr>
          <p:nvPr/>
        </p:nvSpPr>
        <p:spPr bwMode="auto">
          <a:xfrm>
            <a:off x="5016500" y="1670050"/>
            <a:ext cx="277971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the velocity is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u</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t>
            </a:r>
          </a:p>
        </p:txBody>
      </p:sp>
      <p:sp>
        <p:nvSpPr>
          <p:cNvPr id="432156" name="Line 28"/>
          <p:cNvSpPr>
            <a:spLocks noChangeShapeType="1"/>
          </p:cNvSpPr>
          <p:nvPr/>
        </p:nvSpPr>
        <p:spPr bwMode="auto">
          <a:xfrm>
            <a:off x="863600" y="3390900"/>
            <a:ext cx="11906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32157" name="Line 29"/>
          <p:cNvSpPr>
            <a:spLocks noChangeShapeType="1"/>
          </p:cNvSpPr>
          <p:nvPr/>
        </p:nvSpPr>
        <p:spPr bwMode="auto">
          <a:xfrm rot="5400000">
            <a:off x="2839244" y="3823494"/>
            <a:ext cx="119062"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32160" name="Text Box 32"/>
          <p:cNvSpPr txBox="1">
            <a:spLocks noChangeArrowheads="1"/>
          </p:cNvSpPr>
          <p:nvPr/>
        </p:nvSpPr>
        <p:spPr bwMode="auto">
          <a:xfrm>
            <a:off x="1198563" y="5259388"/>
            <a:ext cx="6746875" cy="482600"/>
          </a:xfrm>
          <a:prstGeom prst="rect">
            <a:avLst/>
          </a:prstGeom>
          <a:solidFill>
            <a:schemeClr val="bg2"/>
          </a:solidFill>
          <a:ln w="25400">
            <a:solidFill>
              <a:srgbClr val="0000FF"/>
            </a:solidFill>
            <a:miter lim="800000"/>
            <a:headEnd/>
            <a:tailEnd/>
          </a:ln>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Ans: The gradient gives the acceleration.</a:t>
            </a:r>
          </a:p>
        </p:txBody>
      </p:sp>
      <p:sp>
        <p:nvSpPr>
          <p:cNvPr id="432161" name="Text Box 33"/>
          <p:cNvSpPr txBox="1">
            <a:spLocks noChangeArrowheads="1"/>
          </p:cNvSpPr>
          <p:nvPr/>
        </p:nvSpPr>
        <p:spPr bwMode="auto">
          <a:xfrm>
            <a:off x="490538" y="4340225"/>
            <a:ext cx="8161337" cy="847725"/>
          </a:xfrm>
          <a:prstGeom prst="rect">
            <a:avLst/>
          </a:prstGeom>
          <a:solidFill>
            <a:schemeClr val="bg2"/>
          </a:solidFill>
          <a:ln w="25400">
            <a:solidFill>
              <a:srgbClr val="0000FF"/>
            </a:solidFill>
            <a:miter lim="800000"/>
            <a:headEnd/>
            <a:tailEnd/>
          </a:ln>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dirty="0">
                <a:ln>
                  <a:noFill/>
                </a:ln>
                <a:solidFill>
                  <a:srgbClr val="0000FF"/>
                </a:solidFill>
                <a:effectLst/>
                <a:uLnTx/>
                <a:uFillTx/>
                <a:latin typeface="Comic Sans MS" panose="030F0702030302020204" pitchFamily="66" charset="0"/>
                <a:ea typeface="+mn-ea"/>
                <a:cs typeface="+mn-cs"/>
              </a:rPr>
              <a:t>Discuss with your partner how to find acceleration from a velocity-time graph.</a:t>
            </a:r>
          </a:p>
        </p:txBody>
      </p:sp>
      <p:sp>
        <p:nvSpPr>
          <p:cNvPr id="432162" name="Line 34"/>
          <p:cNvSpPr>
            <a:spLocks noChangeShapeType="1"/>
          </p:cNvSpPr>
          <p:nvPr/>
        </p:nvSpPr>
        <p:spPr bwMode="auto">
          <a:xfrm>
            <a:off x="2897188" y="2162175"/>
            <a:ext cx="1587" cy="1692275"/>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32163" name="Line 35"/>
          <p:cNvSpPr>
            <a:spLocks noChangeShapeType="1"/>
          </p:cNvSpPr>
          <p:nvPr/>
        </p:nvSpPr>
        <p:spPr bwMode="auto">
          <a:xfrm flipV="1">
            <a:off x="936625" y="2160588"/>
            <a:ext cx="1951038" cy="1587"/>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32165" name="Line 37"/>
          <p:cNvSpPr>
            <a:spLocks noChangeShapeType="1"/>
          </p:cNvSpPr>
          <p:nvPr/>
        </p:nvSpPr>
        <p:spPr bwMode="auto">
          <a:xfrm flipV="1">
            <a:off x="933450" y="1833563"/>
            <a:ext cx="2520950" cy="1557337"/>
          </a:xfrm>
          <a:prstGeom prst="line">
            <a:avLst/>
          </a:prstGeom>
          <a:noFill/>
          <a:ln w="25400">
            <a:solidFill>
              <a:srgbClr val="CC0099"/>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32166" name="Text Box 38"/>
          <p:cNvSpPr txBox="1">
            <a:spLocks noChangeArrowheads="1"/>
          </p:cNvSpPr>
          <p:nvPr/>
        </p:nvSpPr>
        <p:spPr bwMode="auto">
          <a:xfrm>
            <a:off x="4414838" y="2203450"/>
            <a:ext cx="448786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Constant acceleration means the graph is a straight line.</a:t>
            </a:r>
          </a:p>
        </p:txBody>
      </p:sp>
    </p:spTree>
    <p:extLst>
      <p:ext uri="{BB962C8B-B14F-4D97-AF65-F5344CB8AC3E}">
        <p14:creationId xmlns:p14="http://schemas.microsoft.com/office/powerpoint/2010/main" val="171000299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2132"/>
                                        </p:tgtEl>
                                        <p:attrNameLst>
                                          <p:attrName>style.visibility</p:attrName>
                                        </p:attrNameLst>
                                      </p:cBhvr>
                                      <p:to>
                                        <p:strVal val="visible"/>
                                      </p:to>
                                    </p:set>
                                  </p:childTnLst>
                                </p:cTn>
                              </p:par>
                            </p:childTnLst>
                          </p:cTn>
                        </p:par>
                        <p:par>
                          <p:cTn id="7" fill="hold" nodeType="afterGroup">
                            <p:stCondLst>
                              <p:cond delay="0"/>
                            </p:stCondLst>
                            <p:childTnLst>
                              <p:par>
                                <p:cTn id="8" presetID="22" presetClass="entr" presetSubtype="8" fill="hold" nodeType="afterEffect">
                                  <p:stCondLst>
                                    <p:cond delay="500"/>
                                  </p:stCondLst>
                                  <p:childTnLst>
                                    <p:set>
                                      <p:cBhvr>
                                        <p:cTn id="9" dur="1" fill="hold">
                                          <p:stCondLst>
                                            <p:cond delay="0"/>
                                          </p:stCondLst>
                                        </p:cTn>
                                        <p:tgtEl>
                                          <p:spTgt spid="432137"/>
                                        </p:tgtEl>
                                        <p:attrNameLst>
                                          <p:attrName>style.visibility</p:attrName>
                                        </p:attrNameLst>
                                      </p:cBhvr>
                                      <p:to>
                                        <p:strVal val="visible"/>
                                      </p:to>
                                    </p:set>
                                    <p:animEffect transition="in" filter="wipe(left)">
                                      <p:cBhvr>
                                        <p:cTn id="10" dur="500"/>
                                        <p:tgtEl>
                                          <p:spTgt spid="432137"/>
                                        </p:tgtEl>
                                      </p:cBhvr>
                                    </p:animEffect>
                                  </p:childTnLst>
                                </p:cTn>
                              </p:par>
                            </p:childTnLst>
                          </p:cTn>
                        </p:par>
                        <p:par>
                          <p:cTn id="11" fill="hold" nodeType="afterGroup">
                            <p:stCondLst>
                              <p:cond delay="1000"/>
                            </p:stCondLst>
                            <p:childTnLst>
                              <p:par>
                                <p:cTn id="12" presetID="22" presetClass="entr" presetSubtype="4" fill="hold" nodeType="afterEffect">
                                  <p:stCondLst>
                                    <p:cond delay="500"/>
                                  </p:stCondLst>
                                  <p:childTnLst>
                                    <p:set>
                                      <p:cBhvr>
                                        <p:cTn id="13" dur="1" fill="hold">
                                          <p:stCondLst>
                                            <p:cond delay="0"/>
                                          </p:stCondLst>
                                        </p:cTn>
                                        <p:tgtEl>
                                          <p:spTgt spid="432136"/>
                                        </p:tgtEl>
                                        <p:attrNameLst>
                                          <p:attrName>style.visibility</p:attrName>
                                        </p:attrNameLst>
                                      </p:cBhvr>
                                      <p:to>
                                        <p:strVal val="visible"/>
                                      </p:to>
                                    </p:set>
                                    <p:animEffect transition="in" filter="wipe(down)">
                                      <p:cBhvr>
                                        <p:cTn id="14" dur="500"/>
                                        <p:tgtEl>
                                          <p:spTgt spid="432136"/>
                                        </p:tgtEl>
                                      </p:cBhvr>
                                    </p:animEffect>
                                  </p:childTnLst>
                                </p:cTn>
                              </p:par>
                            </p:childTnLst>
                          </p:cTn>
                        </p:par>
                        <p:par>
                          <p:cTn id="15" fill="hold" nodeType="afterGroup">
                            <p:stCondLst>
                              <p:cond delay="2000"/>
                            </p:stCondLst>
                            <p:childTnLst>
                              <p:par>
                                <p:cTn id="16" presetID="1" presetClass="entr" presetSubtype="0" fill="hold" grpId="0" nodeType="afterEffect">
                                  <p:stCondLst>
                                    <p:cond delay="500"/>
                                  </p:stCondLst>
                                  <p:childTnLst>
                                    <p:set>
                                      <p:cBhvr>
                                        <p:cTn id="17" dur="1" fill="hold">
                                          <p:stCondLst>
                                            <p:cond delay="0"/>
                                          </p:stCondLst>
                                        </p:cTn>
                                        <p:tgtEl>
                                          <p:spTgt spid="432134"/>
                                        </p:tgtEl>
                                        <p:attrNameLst>
                                          <p:attrName>style.visibility</p:attrName>
                                        </p:attrNameLst>
                                      </p:cBhvr>
                                      <p:to>
                                        <p:strVal val="visible"/>
                                      </p:to>
                                    </p:set>
                                  </p:childTnLst>
                                </p:cTn>
                              </p:par>
                            </p:childTnLst>
                          </p:cTn>
                        </p:par>
                        <p:par>
                          <p:cTn id="18" fill="hold" nodeType="afterGroup">
                            <p:stCondLst>
                              <p:cond delay="2500"/>
                            </p:stCondLst>
                            <p:childTnLst>
                              <p:par>
                                <p:cTn id="19" presetID="1" presetClass="entr" presetSubtype="0" fill="hold" grpId="0" nodeType="afterEffect">
                                  <p:stCondLst>
                                    <p:cond delay="500"/>
                                  </p:stCondLst>
                                  <p:childTnLst>
                                    <p:set>
                                      <p:cBhvr>
                                        <p:cTn id="20" dur="1" fill="hold">
                                          <p:stCondLst>
                                            <p:cond delay="0"/>
                                          </p:stCondLst>
                                        </p:cTn>
                                        <p:tgtEl>
                                          <p:spTgt spid="432135"/>
                                        </p:tgtEl>
                                        <p:attrNameLst>
                                          <p:attrName>style.visibility</p:attrName>
                                        </p:attrNameLst>
                                      </p:cBhvr>
                                      <p:to>
                                        <p:strVal val="visible"/>
                                      </p:to>
                                    </p:set>
                                  </p:childTnLst>
                                </p:cTn>
                              </p:par>
                            </p:childTnLst>
                          </p:cTn>
                        </p:par>
                        <p:par>
                          <p:cTn id="21" fill="hold" nodeType="afterGroup">
                            <p:stCondLst>
                              <p:cond delay="3000"/>
                            </p:stCondLst>
                            <p:childTnLst>
                              <p:par>
                                <p:cTn id="22" presetID="1" presetClass="entr" presetSubtype="0" fill="hold" grpId="0" nodeType="afterEffect">
                                  <p:stCondLst>
                                    <p:cond delay="500"/>
                                  </p:stCondLst>
                                  <p:childTnLst>
                                    <p:set>
                                      <p:cBhvr>
                                        <p:cTn id="23" dur="1" fill="hold">
                                          <p:stCondLst>
                                            <p:cond delay="0"/>
                                          </p:stCondLst>
                                        </p:cTn>
                                        <p:tgtEl>
                                          <p:spTgt spid="432153"/>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432152"/>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432155"/>
                                        </p:tgtEl>
                                        <p:attrNameLst>
                                          <p:attrName>style.visibility</p:attrName>
                                        </p:attrNameLst>
                                      </p:cBhvr>
                                      <p:to>
                                        <p:strVal val="visible"/>
                                      </p:to>
                                    </p:set>
                                  </p:childTnLst>
                                </p:cTn>
                              </p:par>
                            </p:childTnLst>
                          </p:cTn>
                        </p:par>
                        <p:par>
                          <p:cTn id="32" fill="hold" nodeType="afterGroup">
                            <p:stCondLst>
                              <p:cond delay="0"/>
                            </p:stCondLst>
                            <p:childTnLst>
                              <p:par>
                                <p:cTn id="33" presetID="1" presetClass="entr" presetSubtype="0" fill="hold" grpId="0" nodeType="afterEffect">
                                  <p:stCondLst>
                                    <p:cond delay="500"/>
                                  </p:stCondLst>
                                  <p:childTnLst>
                                    <p:set>
                                      <p:cBhvr>
                                        <p:cTn id="34" dur="1" fill="hold">
                                          <p:stCondLst>
                                            <p:cond delay="0"/>
                                          </p:stCondLst>
                                        </p:cTn>
                                        <p:tgtEl>
                                          <p:spTgt spid="432138"/>
                                        </p:tgtEl>
                                        <p:attrNameLst>
                                          <p:attrName>style.visibility</p:attrName>
                                        </p:attrNameLst>
                                      </p:cBhvr>
                                      <p:to>
                                        <p:strVal val="visible"/>
                                      </p:to>
                                    </p:set>
                                  </p:childTnLst>
                                </p:cTn>
                              </p:par>
                            </p:childTnLst>
                          </p:cTn>
                        </p:par>
                        <p:par>
                          <p:cTn id="35" fill="hold" nodeType="afterGroup">
                            <p:stCondLst>
                              <p:cond delay="500"/>
                            </p:stCondLst>
                            <p:childTnLst>
                              <p:par>
                                <p:cTn id="36" presetID="1" presetClass="entr" presetSubtype="0" fill="hold" nodeType="afterEffect">
                                  <p:stCondLst>
                                    <p:cond delay="0"/>
                                  </p:stCondLst>
                                  <p:childTnLst>
                                    <p:set>
                                      <p:cBhvr>
                                        <p:cTn id="37" dur="1" fill="hold">
                                          <p:stCondLst>
                                            <p:cond delay="0"/>
                                          </p:stCondLst>
                                        </p:cTn>
                                        <p:tgtEl>
                                          <p:spTgt spid="432156"/>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grpId="0" nodeType="clickEffect">
                                  <p:stCondLst>
                                    <p:cond delay="0"/>
                                  </p:stCondLst>
                                  <p:childTnLst>
                                    <p:set>
                                      <p:cBhvr>
                                        <p:cTn id="41" dur="1" fill="hold">
                                          <p:stCondLst>
                                            <p:cond delay="499"/>
                                          </p:stCondLst>
                                        </p:cTn>
                                        <p:tgtEl>
                                          <p:spTgt spid="432166"/>
                                        </p:tgtEl>
                                        <p:attrNameLst>
                                          <p:attrName>style.visibility</p:attrName>
                                        </p:attrNameLst>
                                      </p:cBhvr>
                                      <p:to>
                                        <p:strVal val="visible"/>
                                      </p:to>
                                    </p:set>
                                  </p:childTnLst>
                                </p:cTn>
                              </p:par>
                            </p:childTnLst>
                          </p:cTn>
                        </p:par>
                      </p:childTnLst>
                    </p:cTn>
                  </p:par>
                  <p:par>
                    <p:cTn id="42" fill="hold" nodeType="clickPar">
                      <p:stCondLst>
                        <p:cond delay="indefinite"/>
                      </p:stCondLst>
                      <p:childTnLst>
                        <p:par>
                          <p:cTn id="43" fill="hold" nodeType="withGroup">
                            <p:stCondLst>
                              <p:cond delay="0"/>
                            </p:stCondLst>
                            <p:childTnLst>
                              <p:par>
                                <p:cTn id="44" presetID="22" presetClass="entr" presetSubtype="4" fill="hold" nodeType="clickEffect">
                                  <p:stCondLst>
                                    <p:cond delay="0"/>
                                  </p:stCondLst>
                                  <p:childTnLst>
                                    <p:set>
                                      <p:cBhvr>
                                        <p:cTn id="45" dur="1" fill="hold">
                                          <p:stCondLst>
                                            <p:cond delay="0"/>
                                          </p:stCondLst>
                                        </p:cTn>
                                        <p:tgtEl>
                                          <p:spTgt spid="432165"/>
                                        </p:tgtEl>
                                        <p:attrNameLst>
                                          <p:attrName>style.visibility</p:attrName>
                                        </p:attrNameLst>
                                      </p:cBhvr>
                                      <p:to>
                                        <p:strVal val="visible"/>
                                      </p:to>
                                    </p:set>
                                    <p:animEffect transition="in" filter="wipe(down)">
                                      <p:cBhvr>
                                        <p:cTn id="46" dur="1000"/>
                                        <p:tgtEl>
                                          <p:spTgt spid="432165"/>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32154"/>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32141"/>
                                        </p:tgtEl>
                                        <p:attrNameLst>
                                          <p:attrName>style.visibility</p:attrName>
                                        </p:attrNameLst>
                                      </p:cBhvr>
                                      <p:to>
                                        <p:strVal val="visible"/>
                                      </p:to>
                                    </p:set>
                                  </p:childTnLst>
                                </p:cTn>
                              </p:par>
                            </p:childTnLst>
                          </p:cTn>
                        </p:par>
                        <p:par>
                          <p:cTn id="55" fill="hold" nodeType="afterGroup">
                            <p:stCondLst>
                              <p:cond delay="0"/>
                            </p:stCondLst>
                            <p:childTnLst>
                              <p:par>
                                <p:cTn id="56" presetID="1" presetClass="entr" presetSubtype="0" fill="hold" nodeType="afterEffect">
                                  <p:stCondLst>
                                    <p:cond delay="0"/>
                                  </p:stCondLst>
                                  <p:childTnLst>
                                    <p:set>
                                      <p:cBhvr>
                                        <p:cTn id="57" dur="1" fill="hold">
                                          <p:stCondLst>
                                            <p:cond delay="0"/>
                                          </p:stCondLst>
                                        </p:cTn>
                                        <p:tgtEl>
                                          <p:spTgt spid="432157"/>
                                        </p:tgtEl>
                                        <p:attrNameLst>
                                          <p:attrName>style.visibility</p:attrName>
                                        </p:attrNameLst>
                                      </p:cBhvr>
                                      <p:to>
                                        <p:strVal val="visible"/>
                                      </p:to>
                                    </p:set>
                                  </p:childTnLst>
                                </p:cTn>
                              </p:par>
                            </p:childTnLst>
                          </p:cTn>
                        </p:par>
                        <p:par>
                          <p:cTn id="58" fill="hold" nodeType="afterGroup">
                            <p:stCondLst>
                              <p:cond delay="0"/>
                            </p:stCondLst>
                            <p:childTnLst>
                              <p:par>
                                <p:cTn id="59" presetID="22" presetClass="entr" presetSubtype="4" fill="hold" nodeType="afterEffect">
                                  <p:stCondLst>
                                    <p:cond delay="0"/>
                                  </p:stCondLst>
                                  <p:childTnLst>
                                    <p:set>
                                      <p:cBhvr>
                                        <p:cTn id="60" dur="1" fill="hold">
                                          <p:stCondLst>
                                            <p:cond delay="0"/>
                                          </p:stCondLst>
                                        </p:cTn>
                                        <p:tgtEl>
                                          <p:spTgt spid="432162"/>
                                        </p:tgtEl>
                                        <p:attrNameLst>
                                          <p:attrName>style.visibility</p:attrName>
                                        </p:attrNameLst>
                                      </p:cBhvr>
                                      <p:to>
                                        <p:strVal val="visible"/>
                                      </p:to>
                                    </p:set>
                                    <p:animEffect transition="in" filter="wipe(down)">
                                      <p:cBhvr>
                                        <p:cTn id="61" dur="1000"/>
                                        <p:tgtEl>
                                          <p:spTgt spid="432162"/>
                                        </p:tgtEl>
                                      </p:cBhvr>
                                    </p:animEffect>
                                  </p:childTnLst>
                                </p:cTn>
                              </p:par>
                            </p:childTnLst>
                          </p:cTn>
                        </p:par>
                        <p:par>
                          <p:cTn id="62" fill="hold" nodeType="afterGroup">
                            <p:stCondLst>
                              <p:cond delay="1000"/>
                            </p:stCondLst>
                            <p:childTnLst>
                              <p:par>
                                <p:cTn id="63" presetID="22" presetClass="entr" presetSubtype="2" fill="hold" nodeType="afterEffect">
                                  <p:stCondLst>
                                    <p:cond delay="0"/>
                                  </p:stCondLst>
                                  <p:childTnLst>
                                    <p:set>
                                      <p:cBhvr>
                                        <p:cTn id="64" dur="1" fill="hold">
                                          <p:stCondLst>
                                            <p:cond delay="0"/>
                                          </p:stCondLst>
                                        </p:cTn>
                                        <p:tgtEl>
                                          <p:spTgt spid="432163"/>
                                        </p:tgtEl>
                                        <p:attrNameLst>
                                          <p:attrName>style.visibility</p:attrName>
                                        </p:attrNameLst>
                                      </p:cBhvr>
                                      <p:to>
                                        <p:strVal val="visible"/>
                                      </p:to>
                                    </p:set>
                                    <p:animEffect transition="in" filter="wipe(right)">
                                      <p:cBhvr>
                                        <p:cTn id="65" dur="1000"/>
                                        <p:tgtEl>
                                          <p:spTgt spid="432163"/>
                                        </p:tgtEl>
                                      </p:cBhvr>
                                    </p:animEffect>
                                  </p:childTnLst>
                                </p:cTn>
                              </p:par>
                            </p:childTnLst>
                          </p:cTn>
                        </p:par>
                        <p:par>
                          <p:cTn id="66" fill="hold" nodeType="afterGroup">
                            <p:stCondLst>
                              <p:cond delay="2000"/>
                            </p:stCondLst>
                            <p:childTnLst>
                              <p:par>
                                <p:cTn id="67" presetID="1" presetClass="entr" presetSubtype="0" fill="hold" grpId="0" nodeType="afterEffect">
                                  <p:stCondLst>
                                    <p:cond delay="0"/>
                                  </p:stCondLst>
                                  <p:childTnLst>
                                    <p:set>
                                      <p:cBhvr>
                                        <p:cTn id="68" dur="1" fill="hold">
                                          <p:stCondLst>
                                            <p:cond delay="0"/>
                                          </p:stCondLst>
                                        </p:cTn>
                                        <p:tgtEl>
                                          <p:spTgt spid="432139"/>
                                        </p:tgtEl>
                                        <p:attrNameLst>
                                          <p:attrName>style.visibility</p:attrName>
                                        </p:attrNameLst>
                                      </p:cBhvr>
                                      <p:to>
                                        <p:strVal val="visible"/>
                                      </p:to>
                                    </p:set>
                                  </p:childTnLst>
                                </p:cTn>
                              </p:par>
                            </p:childTnLst>
                          </p:cTn>
                        </p:par>
                      </p:childTnLst>
                    </p:cTn>
                  </p:par>
                  <p:par>
                    <p:cTn id="69" fill="hold" nodeType="clickPar">
                      <p:stCondLst>
                        <p:cond delay="indefinite"/>
                      </p:stCondLst>
                      <p:childTnLst>
                        <p:par>
                          <p:cTn id="70" fill="hold" nodeType="withGroup">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432161"/>
                                        </p:tgtEl>
                                        <p:attrNameLst>
                                          <p:attrName>style.visibility</p:attrName>
                                        </p:attrNameLst>
                                      </p:cBhvr>
                                      <p:to>
                                        <p:strVal val="visible"/>
                                      </p:to>
                                    </p:set>
                                  </p:childTnLst>
                                </p:cTn>
                              </p:par>
                            </p:childTnLst>
                          </p:cTn>
                        </p:par>
                      </p:childTnLst>
                    </p:cTn>
                  </p:par>
                  <p:par>
                    <p:cTn id="73" fill="hold" nodeType="clickPar">
                      <p:stCondLst>
                        <p:cond delay="indefinite"/>
                      </p:stCondLst>
                      <p:childTnLst>
                        <p:par>
                          <p:cTn id="74" fill="hold" nodeType="withGroup">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4321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2132" grpId="0" animBg="1"/>
      <p:bldP spid="432134" grpId="0"/>
      <p:bldP spid="432135" grpId="0"/>
      <p:bldP spid="432138" grpId="0"/>
      <p:bldP spid="432139" grpId="0"/>
      <p:bldP spid="432141" grpId="0"/>
      <p:bldP spid="432152" grpId="0"/>
      <p:bldP spid="432153" grpId="0"/>
      <p:bldP spid="432154" grpId="0"/>
      <p:bldP spid="432155" grpId="0"/>
      <p:bldP spid="432160" grpId="0" animBg="1"/>
      <p:bldP spid="432161" grpId="0" animBg="1"/>
      <p:bldP spid="432166"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6" name="AutoShape 2"/>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8435" name="Text Box 3"/>
          <p:cNvSpPr txBox="1">
            <a:spLocks noChangeArrowheads="1"/>
          </p:cNvSpPr>
          <p:nvPr/>
        </p:nvSpPr>
        <p:spPr bwMode="auto">
          <a:xfrm>
            <a:off x="460375" y="173038"/>
            <a:ext cx="8235950" cy="1212850"/>
          </a:xfrm>
          <a:prstGeom prst="rect">
            <a:avLst/>
          </a:prstGeom>
          <a:solidFill>
            <a:srgbClr val="EAEAEA"/>
          </a:solidFill>
          <a:ln w="25400">
            <a:solidFill>
              <a:srgbClr val="800000"/>
            </a:solidFill>
            <a:miter lim="800000"/>
            <a:headEnd/>
            <a:tailEnd/>
          </a:ln>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We can use a velocity-time graph to find some equations that hold for a body moving in a straight line with </a:t>
            </a: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constant </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acceleration.</a:t>
            </a:r>
          </a:p>
        </p:txBody>
      </p:sp>
      <p:sp>
        <p:nvSpPr>
          <p:cNvPr id="18436" name="Rectangle 4"/>
          <p:cNvSpPr>
            <a:spLocks noChangeArrowheads="1"/>
          </p:cNvSpPr>
          <p:nvPr/>
        </p:nvSpPr>
        <p:spPr bwMode="auto">
          <a:xfrm>
            <a:off x="473075" y="1428750"/>
            <a:ext cx="3803650" cy="2849563"/>
          </a:xfrm>
          <a:prstGeom prst="rect">
            <a:avLst/>
          </a:prstGeom>
          <a:solidFill>
            <a:srgbClr val="FFFFFF"/>
          </a:solidFill>
          <a:ln w="25400">
            <a:solidFill>
              <a:srgbClr val="CC0099"/>
            </a:solidFill>
            <a:miter lim="800000"/>
            <a:headEnd/>
            <a:tailEnd/>
          </a:ln>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8437" name="Text Box 6"/>
          <p:cNvSpPr txBox="1">
            <a:spLocks noChangeArrowheads="1"/>
          </p:cNvSpPr>
          <p:nvPr/>
        </p:nvSpPr>
        <p:spPr bwMode="auto">
          <a:xfrm>
            <a:off x="839788" y="1382713"/>
            <a:ext cx="21193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0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velocity (ms</a:t>
            </a:r>
            <a:r>
              <a:rPr kumimoji="0" lang="en-GB" altLang="en-US" sz="2400" b="1" i="0" u="none" strike="noStrike" kern="1200" cap="none" spc="0" normalizeH="0" baseline="30000" noProof="0">
                <a:ln>
                  <a:noFill/>
                </a:ln>
                <a:solidFill>
                  <a:srgbClr val="000000"/>
                </a:solidFill>
                <a:effectLst/>
                <a:uLnTx/>
                <a:uFillTx/>
                <a:latin typeface="Times New Roman" panose="02020603050405020304" pitchFamily="18" charset="0"/>
                <a:ea typeface="+mn-ea"/>
                <a:cs typeface="+mn-cs"/>
              </a:rPr>
              <a:t>-1</a:t>
            </a:r>
            <a:r>
              <a:rPr kumimoji="0" lang="en-GB" altLang="en-US" sz="2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t>
            </a:r>
          </a:p>
        </p:txBody>
      </p:sp>
      <p:sp>
        <p:nvSpPr>
          <p:cNvPr id="18438" name="Text Box 7"/>
          <p:cNvSpPr txBox="1">
            <a:spLocks noChangeArrowheads="1"/>
          </p:cNvSpPr>
          <p:nvPr/>
        </p:nvSpPr>
        <p:spPr bwMode="auto">
          <a:xfrm>
            <a:off x="3132138" y="3770313"/>
            <a:ext cx="11795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0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time (s</a:t>
            </a:r>
            <a:r>
              <a:rPr kumimoji="0" lang="en-GB" altLang="en-US" sz="2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t>
            </a:r>
          </a:p>
        </p:txBody>
      </p:sp>
      <p:sp>
        <p:nvSpPr>
          <p:cNvPr id="18439" name="Line 8"/>
          <p:cNvSpPr>
            <a:spLocks noChangeShapeType="1"/>
          </p:cNvSpPr>
          <p:nvPr/>
        </p:nvSpPr>
        <p:spPr bwMode="auto">
          <a:xfrm rot="10800000">
            <a:off x="914400" y="1739900"/>
            <a:ext cx="14288" cy="21590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8440" name="Line 9"/>
          <p:cNvSpPr>
            <a:spLocks noChangeShapeType="1"/>
          </p:cNvSpPr>
          <p:nvPr/>
        </p:nvSpPr>
        <p:spPr bwMode="auto">
          <a:xfrm>
            <a:off x="884238" y="3838575"/>
            <a:ext cx="2457450"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8441" name="Text Box 10"/>
          <p:cNvSpPr txBox="1">
            <a:spLocks noChangeArrowheads="1"/>
          </p:cNvSpPr>
          <p:nvPr/>
        </p:nvSpPr>
        <p:spPr bwMode="auto">
          <a:xfrm>
            <a:off x="598488" y="3133725"/>
            <a:ext cx="411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4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u</a:t>
            </a:r>
          </a:p>
        </p:txBody>
      </p:sp>
      <p:sp>
        <p:nvSpPr>
          <p:cNvPr id="18442" name="Text Box 11"/>
          <p:cNvSpPr txBox="1">
            <a:spLocks noChangeArrowheads="1"/>
          </p:cNvSpPr>
          <p:nvPr/>
        </p:nvSpPr>
        <p:spPr bwMode="auto">
          <a:xfrm>
            <a:off x="614363" y="1892300"/>
            <a:ext cx="411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4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v</a:t>
            </a:r>
          </a:p>
        </p:txBody>
      </p:sp>
      <p:sp>
        <p:nvSpPr>
          <p:cNvPr id="497676" name="Line 12"/>
          <p:cNvSpPr>
            <a:spLocks noChangeShapeType="1"/>
          </p:cNvSpPr>
          <p:nvPr/>
        </p:nvSpPr>
        <p:spPr bwMode="auto">
          <a:xfrm flipV="1">
            <a:off x="933450" y="3389313"/>
            <a:ext cx="1951038" cy="1587"/>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8444" name="Text Box 13"/>
          <p:cNvSpPr txBox="1">
            <a:spLocks noChangeArrowheads="1"/>
          </p:cNvSpPr>
          <p:nvPr/>
        </p:nvSpPr>
        <p:spPr bwMode="auto">
          <a:xfrm>
            <a:off x="2759075" y="3735388"/>
            <a:ext cx="411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4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a:t>
            </a:r>
          </a:p>
        </p:txBody>
      </p:sp>
      <p:sp>
        <p:nvSpPr>
          <p:cNvPr id="18445" name="Line 14"/>
          <p:cNvSpPr>
            <a:spLocks noChangeShapeType="1"/>
          </p:cNvSpPr>
          <p:nvPr/>
        </p:nvSpPr>
        <p:spPr bwMode="auto">
          <a:xfrm>
            <a:off x="2897188" y="2162175"/>
            <a:ext cx="1587" cy="1692275"/>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8446" name="Line 15"/>
          <p:cNvSpPr>
            <a:spLocks noChangeShapeType="1"/>
          </p:cNvSpPr>
          <p:nvPr/>
        </p:nvSpPr>
        <p:spPr bwMode="auto">
          <a:xfrm flipV="1">
            <a:off x="936625" y="2160588"/>
            <a:ext cx="1951038" cy="1587"/>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8447" name="Text Box 16"/>
          <p:cNvSpPr txBox="1">
            <a:spLocks noChangeArrowheads="1"/>
          </p:cNvSpPr>
          <p:nvPr/>
        </p:nvSpPr>
        <p:spPr bwMode="auto">
          <a:xfrm>
            <a:off x="3663950" y="4446588"/>
            <a:ext cx="7112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p>
        </p:txBody>
      </p:sp>
      <p:sp>
        <p:nvSpPr>
          <p:cNvPr id="497681" name="Text Box 17"/>
          <p:cNvSpPr txBox="1">
            <a:spLocks noChangeArrowheads="1"/>
          </p:cNvSpPr>
          <p:nvPr/>
        </p:nvSpPr>
        <p:spPr bwMode="auto">
          <a:xfrm>
            <a:off x="4279900" y="4332288"/>
            <a:ext cx="102711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v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u </a:t>
            </a:r>
          </a:p>
        </p:txBody>
      </p:sp>
      <p:sp>
        <p:nvSpPr>
          <p:cNvPr id="497682" name="Text Box 18"/>
          <p:cNvSpPr txBox="1">
            <a:spLocks noChangeArrowheads="1"/>
          </p:cNvSpPr>
          <p:nvPr/>
        </p:nvSpPr>
        <p:spPr bwMode="auto">
          <a:xfrm>
            <a:off x="4533900" y="4622800"/>
            <a:ext cx="3968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 </a:t>
            </a:r>
          </a:p>
        </p:txBody>
      </p:sp>
      <p:sp>
        <p:nvSpPr>
          <p:cNvPr id="497683" name="Line 19"/>
          <p:cNvSpPr>
            <a:spLocks noChangeShapeType="1"/>
          </p:cNvSpPr>
          <p:nvPr/>
        </p:nvSpPr>
        <p:spPr bwMode="auto">
          <a:xfrm>
            <a:off x="4370388" y="4749800"/>
            <a:ext cx="70485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8451" name="Text Box 21"/>
          <p:cNvSpPr txBox="1">
            <a:spLocks noChangeArrowheads="1"/>
          </p:cNvSpPr>
          <p:nvPr/>
        </p:nvSpPr>
        <p:spPr bwMode="auto">
          <a:xfrm>
            <a:off x="2847975" y="4422775"/>
            <a:ext cx="8302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So,</a:t>
            </a:r>
          </a:p>
        </p:txBody>
      </p:sp>
      <p:sp>
        <p:nvSpPr>
          <p:cNvPr id="497686" name="Line 22"/>
          <p:cNvSpPr>
            <a:spLocks noChangeShapeType="1"/>
          </p:cNvSpPr>
          <p:nvPr/>
        </p:nvSpPr>
        <p:spPr bwMode="auto">
          <a:xfrm>
            <a:off x="3027363" y="2159000"/>
            <a:ext cx="0" cy="1244600"/>
          </a:xfrm>
          <a:prstGeom prst="line">
            <a:avLst/>
          </a:prstGeom>
          <a:noFill/>
          <a:ln w="25400">
            <a:solidFill>
              <a:schemeClr val="tx1"/>
            </a:solidFill>
            <a:prstDash val="sysDot"/>
            <a:round/>
            <a:headEnd type="arrow" w="med" len="med"/>
            <a:tailEnd type="arrow"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97687" name="Text Box 23"/>
          <p:cNvSpPr txBox="1">
            <a:spLocks noChangeArrowheads="1"/>
          </p:cNvSpPr>
          <p:nvPr/>
        </p:nvSpPr>
        <p:spPr bwMode="auto">
          <a:xfrm>
            <a:off x="2970213" y="2508250"/>
            <a:ext cx="102711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v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u </a:t>
            </a:r>
          </a:p>
        </p:txBody>
      </p:sp>
      <p:sp>
        <p:nvSpPr>
          <p:cNvPr id="18454" name="Text Box 24"/>
          <p:cNvSpPr txBox="1">
            <a:spLocks noChangeArrowheads="1"/>
          </p:cNvSpPr>
          <p:nvPr/>
        </p:nvSpPr>
        <p:spPr bwMode="auto">
          <a:xfrm>
            <a:off x="676275" y="3735388"/>
            <a:ext cx="411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0</a:t>
            </a:r>
          </a:p>
        </p:txBody>
      </p:sp>
      <p:sp>
        <p:nvSpPr>
          <p:cNvPr id="18455" name="Text Box 25"/>
          <p:cNvSpPr txBox="1">
            <a:spLocks noChangeArrowheads="1"/>
          </p:cNvSpPr>
          <p:nvPr/>
        </p:nvSpPr>
        <p:spPr bwMode="auto">
          <a:xfrm>
            <a:off x="4237038" y="1311275"/>
            <a:ext cx="4487862"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Suppose when the time is </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0</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 . . </a:t>
            </a:r>
          </a:p>
        </p:txBody>
      </p:sp>
      <p:sp>
        <p:nvSpPr>
          <p:cNvPr id="18456" name="Text Box 27"/>
          <p:cNvSpPr txBox="1">
            <a:spLocks noChangeArrowheads="1"/>
          </p:cNvSpPr>
          <p:nvPr/>
        </p:nvSpPr>
        <p:spPr bwMode="auto">
          <a:xfrm>
            <a:off x="5016500" y="1670050"/>
            <a:ext cx="277971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the velocity is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u</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t>
            </a:r>
          </a:p>
        </p:txBody>
      </p:sp>
      <p:sp>
        <p:nvSpPr>
          <p:cNvPr id="18457" name="Line 28"/>
          <p:cNvSpPr>
            <a:spLocks noChangeShapeType="1"/>
          </p:cNvSpPr>
          <p:nvPr/>
        </p:nvSpPr>
        <p:spPr bwMode="auto">
          <a:xfrm>
            <a:off x="863600" y="3390900"/>
            <a:ext cx="119063"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8458" name="Line 29"/>
          <p:cNvSpPr>
            <a:spLocks noChangeShapeType="1"/>
          </p:cNvSpPr>
          <p:nvPr/>
        </p:nvSpPr>
        <p:spPr bwMode="auto">
          <a:xfrm rot="5400000">
            <a:off x="2839244" y="3823494"/>
            <a:ext cx="119062"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97694" name="Text Box 30"/>
          <p:cNvSpPr txBox="1">
            <a:spLocks noChangeArrowheads="1"/>
          </p:cNvSpPr>
          <p:nvPr/>
        </p:nvSpPr>
        <p:spPr bwMode="auto">
          <a:xfrm>
            <a:off x="1811338" y="3278188"/>
            <a:ext cx="411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4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a:t>
            </a:r>
          </a:p>
        </p:txBody>
      </p:sp>
      <p:sp>
        <p:nvSpPr>
          <p:cNvPr id="497695" name="Text Box 31"/>
          <p:cNvSpPr txBox="1">
            <a:spLocks noChangeArrowheads="1"/>
          </p:cNvSpPr>
          <p:nvPr/>
        </p:nvSpPr>
        <p:spPr bwMode="auto">
          <a:xfrm>
            <a:off x="371475" y="5081588"/>
            <a:ext cx="8413750" cy="879475"/>
          </a:xfrm>
          <a:prstGeom prst="rect">
            <a:avLst/>
          </a:prstGeom>
          <a:solidFill>
            <a:srgbClr val="FFFF99"/>
          </a:solidFill>
          <a:ln w="25400">
            <a:solidFill>
              <a:srgbClr val="0000FF"/>
            </a:solidFill>
            <a:miter lim="800000"/>
            <a:headEnd/>
            <a:tailEnd/>
          </a:ln>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From this equation we can find the value of any of the </a:t>
            </a: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4</a:t>
            </a: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 quantities if we know the other </a:t>
            </a:r>
            <a:r>
              <a:rPr kumimoji="0" lang="en-GB" altLang="en-US" sz="2600" b="1" i="0"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3</a:t>
            </a: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 </a:t>
            </a:r>
          </a:p>
        </p:txBody>
      </p:sp>
      <p:sp>
        <p:nvSpPr>
          <p:cNvPr id="18461" name="Text Box 34"/>
          <p:cNvSpPr txBox="1">
            <a:spLocks noChangeArrowheads="1"/>
          </p:cNvSpPr>
          <p:nvPr/>
        </p:nvSpPr>
        <p:spPr bwMode="auto">
          <a:xfrm>
            <a:off x="4572000" y="3157538"/>
            <a:ext cx="4229100"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At </a:t>
            </a:r>
            <a:r>
              <a:rPr kumimoji="0" lang="en-GB" altLang="en-US" sz="2400" b="1" i="0" u="sng" strike="noStrike" kern="1200" cap="none" spc="0" normalizeH="0" baseline="0" noProof="0">
                <a:ln>
                  <a:noFill/>
                </a:ln>
                <a:solidFill>
                  <a:srgbClr val="000000"/>
                </a:solidFill>
                <a:effectLst/>
                <a:uLnTx/>
                <a:uFillTx/>
                <a:latin typeface="Comic Sans MS" panose="030F0702030302020204" pitchFamily="66" charset="0"/>
                <a:ea typeface="+mn-ea"/>
                <a:cs typeface="+mn-cs"/>
              </a:rPr>
              <a:t>any</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time,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we let the velocity be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v</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t>
            </a:r>
          </a:p>
        </p:txBody>
      </p:sp>
      <p:sp>
        <p:nvSpPr>
          <p:cNvPr id="18462" name="Text Box 35"/>
          <p:cNvSpPr txBox="1">
            <a:spLocks noChangeArrowheads="1"/>
          </p:cNvSpPr>
          <p:nvPr/>
        </p:nvSpPr>
        <p:spPr bwMode="auto">
          <a:xfrm>
            <a:off x="4414838" y="2203450"/>
            <a:ext cx="448786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Constant acceleration means the graph is a straight line.</a:t>
            </a:r>
          </a:p>
        </p:txBody>
      </p:sp>
      <p:sp>
        <p:nvSpPr>
          <p:cNvPr id="18463" name="Line 36"/>
          <p:cNvSpPr>
            <a:spLocks noChangeShapeType="1"/>
          </p:cNvSpPr>
          <p:nvPr/>
        </p:nvSpPr>
        <p:spPr bwMode="auto">
          <a:xfrm flipV="1">
            <a:off x="933450" y="1833563"/>
            <a:ext cx="2520950" cy="1557337"/>
          </a:xfrm>
          <a:prstGeom prst="line">
            <a:avLst/>
          </a:prstGeom>
          <a:noFill/>
          <a:ln w="25400">
            <a:solidFill>
              <a:srgbClr val="CC0099"/>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169835461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497676"/>
                                        </p:tgtEl>
                                        <p:attrNameLst>
                                          <p:attrName>style.visibility</p:attrName>
                                        </p:attrNameLst>
                                      </p:cBhvr>
                                      <p:to>
                                        <p:strVal val="visible"/>
                                      </p:to>
                                    </p:set>
                                    <p:animEffect transition="in" filter="wipe(left)">
                                      <p:cBhvr>
                                        <p:cTn id="7" dur="1000"/>
                                        <p:tgtEl>
                                          <p:spTgt spid="497676"/>
                                        </p:tgtEl>
                                      </p:cBhvr>
                                    </p:animEffect>
                                  </p:childTnLst>
                                </p:cTn>
                              </p:par>
                            </p:childTnLst>
                          </p:cTn>
                        </p:par>
                        <p:par>
                          <p:cTn id="8" fill="hold" nodeType="afterGroup">
                            <p:stCondLst>
                              <p:cond delay="1000"/>
                            </p:stCondLst>
                            <p:childTnLst>
                              <p:par>
                                <p:cTn id="9" presetID="1" presetClass="entr" presetSubtype="0" fill="hold" grpId="0" nodeType="afterEffect">
                                  <p:stCondLst>
                                    <p:cond delay="500"/>
                                  </p:stCondLst>
                                  <p:childTnLst>
                                    <p:set>
                                      <p:cBhvr>
                                        <p:cTn id="10" dur="1" fill="hold">
                                          <p:stCondLst>
                                            <p:cond delay="0"/>
                                          </p:stCondLst>
                                        </p:cTn>
                                        <p:tgtEl>
                                          <p:spTgt spid="497694"/>
                                        </p:tgtEl>
                                        <p:attrNameLst>
                                          <p:attrName>style.visibility</p:attrName>
                                        </p:attrNameLst>
                                      </p:cBhvr>
                                      <p:to>
                                        <p:strVal val="visible"/>
                                      </p:to>
                                    </p:set>
                                  </p:childTnLst>
                                </p:cTn>
                              </p:par>
                            </p:childTnLst>
                          </p:cTn>
                        </p:par>
                        <p:par>
                          <p:cTn id="11" fill="hold" nodeType="afterGroup">
                            <p:stCondLst>
                              <p:cond delay="1500"/>
                            </p:stCondLst>
                            <p:childTnLst>
                              <p:par>
                                <p:cTn id="12" presetID="23" presetClass="entr" presetSubtype="16" fill="hold" nodeType="afterEffect">
                                  <p:stCondLst>
                                    <p:cond delay="500"/>
                                  </p:stCondLst>
                                  <p:childTnLst>
                                    <p:set>
                                      <p:cBhvr>
                                        <p:cTn id="13" dur="1" fill="hold">
                                          <p:stCondLst>
                                            <p:cond delay="0"/>
                                          </p:stCondLst>
                                        </p:cTn>
                                        <p:tgtEl>
                                          <p:spTgt spid="497686"/>
                                        </p:tgtEl>
                                        <p:attrNameLst>
                                          <p:attrName>style.visibility</p:attrName>
                                        </p:attrNameLst>
                                      </p:cBhvr>
                                      <p:to>
                                        <p:strVal val="visible"/>
                                      </p:to>
                                    </p:set>
                                    <p:anim calcmode="lin" valueType="num">
                                      <p:cBhvr>
                                        <p:cTn id="14" dur="1000" fill="hold"/>
                                        <p:tgtEl>
                                          <p:spTgt spid="497686"/>
                                        </p:tgtEl>
                                        <p:attrNameLst>
                                          <p:attrName>ppt_w</p:attrName>
                                        </p:attrNameLst>
                                      </p:cBhvr>
                                      <p:tavLst>
                                        <p:tav tm="0">
                                          <p:val>
                                            <p:fltVal val="0"/>
                                          </p:val>
                                        </p:tav>
                                        <p:tav tm="100000">
                                          <p:val>
                                            <p:strVal val="#ppt_w"/>
                                          </p:val>
                                        </p:tav>
                                      </p:tavLst>
                                    </p:anim>
                                    <p:anim calcmode="lin" valueType="num">
                                      <p:cBhvr>
                                        <p:cTn id="15" dur="1000" fill="hold"/>
                                        <p:tgtEl>
                                          <p:spTgt spid="497686"/>
                                        </p:tgtEl>
                                        <p:attrNameLst>
                                          <p:attrName>ppt_h</p:attrName>
                                        </p:attrNameLst>
                                      </p:cBhvr>
                                      <p:tavLst>
                                        <p:tav tm="0">
                                          <p:val>
                                            <p:fltVal val="0"/>
                                          </p:val>
                                        </p:tav>
                                        <p:tav tm="100000">
                                          <p:val>
                                            <p:strVal val="#ppt_h"/>
                                          </p:val>
                                        </p:tav>
                                      </p:tavLst>
                                    </p:anim>
                                  </p:childTnLst>
                                </p:cTn>
                              </p:par>
                            </p:childTnLst>
                          </p:cTn>
                        </p:par>
                        <p:par>
                          <p:cTn id="16" fill="hold" nodeType="afterGroup">
                            <p:stCondLst>
                              <p:cond delay="3000"/>
                            </p:stCondLst>
                            <p:childTnLst>
                              <p:par>
                                <p:cTn id="17" presetID="1" presetClass="entr" presetSubtype="0" fill="hold" grpId="0" nodeType="afterEffect">
                                  <p:stCondLst>
                                    <p:cond delay="500"/>
                                  </p:stCondLst>
                                  <p:childTnLst>
                                    <p:set>
                                      <p:cBhvr>
                                        <p:cTn id="18" dur="1" fill="hold">
                                          <p:stCondLst>
                                            <p:cond delay="0"/>
                                          </p:stCondLst>
                                        </p:cTn>
                                        <p:tgtEl>
                                          <p:spTgt spid="49768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7681"/>
                                        </p:tgtEl>
                                        <p:attrNameLst>
                                          <p:attrName>style.visibility</p:attrName>
                                        </p:attrNameLst>
                                      </p:cBhvr>
                                      <p:to>
                                        <p:strVal val="visible"/>
                                      </p:to>
                                    </p:set>
                                  </p:childTnLst>
                                </p:cTn>
                              </p:par>
                            </p:childTnLst>
                          </p:cTn>
                        </p:par>
                        <p:par>
                          <p:cTn id="23" fill="hold" nodeType="afterGroup">
                            <p:stCondLst>
                              <p:cond delay="0"/>
                            </p:stCondLst>
                            <p:childTnLst>
                              <p:par>
                                <p:cTn id="24" presetID="22" presetClass="entr" presetSubtype="8" fill="hold" nodeType="afterEffect">
                                  <p:stCondLst>
                                    <p:cond delay="500"/>
                                  </p:stCondLst>
                                  <p:childTnLst>
                                    <p:set>
                                      <p:cBhvr>
                                        <p:cTn id="25" dur="1" fill="hold">
                                          <p:stCondLst>
                                            <p:cond delay="0"/>
                                          </p:stCondLst>
                                        </p:cTn>
                                        <p:tgtEl>
                                          <p:spTgt spid="497683"/>
                                        </p:tgtEl>
                                        <p:attrNameLst>
                                          <p:attrName>style.visibility</p:attrName>
                                        </p:attrNameLst>
                                      </p:cBhvr>
                                      <p:to>
                                        <p:strVal val="visible"/>
                                      </p:to>
                                    </p:set>
                                    <p:animEffect transition="in" filter="wipe(left)">
                                      <p:cBhvr>
                                        <p:cTn id="26" dur="1000"/>
                                        <p:tgtEl>
                                          <p:spTgt spid="497683"/>
                                        </p:tgtEl>
                                      </p:cBhvr>
                                    </p:animEffect>
                                  </p:childTnLst>
                                </p:cTn>
                              </p:par>
                            </p:childTnLst>
                          </p:cTn>
                        </p:par>
                        <p:par>
                          <p:cTn id="27" fill="hold" nodeType="afterGroup">
                            <p:stCondLst>
                              <p:cond delay="1500"/>
                            </p:stCondLst>
                            <p:childTnLst>
                              <p:par>
                                <p:cTn id="28" presetID="1" presetClass="entr" presetSubtype="0" fill="hold" grpId="0" nodeType="afterEffect">
                                  <p:stCondLst>
                                    <p:cond delay="500"/>
                                  </p:stCondLst>
                                  <p:childTnLst>
                                    <p:set>
                                      <p:cBhvr>
                                        <p:cTn id="29" dur="1" fill="hold">
                                          <p:stCondLst>
                                            <p:cond delay="0"/>
                                          </p:stCondLst>
                                        </p:cTn>
                                        <p:tgtEl>
                                          <p:spTgt spid="497682"/>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497695"/>
                                        </p:tgtEl>
                                        <p:attrNameLst>
                                          <p:attrName>style.visibility</p:attrName>
                                        </p:attrNameLst>
                                      </p:cBhvr>
                                      <p:to>
                                        <p:strVal val="visible"/>
                                      </p:to>
                                    </p:set>
                                  </p:childTnLst>
                                </p:cTn>
                              </p:par>
                            </p:childTnLst>
                          </p:cTn>
                        </p:par>
                        <p:par>
                          <p:cTn id="34" fill="hold" nodeType="afterGroup">
                            <p:stCondLst>
                              <p:cond delay="0"/>
                            </p:stCondLst>
                            <p:childTnLst>
                              <p:par>
                                <p:cTn id="35" presetID="1" presetClass="entr" presetSubtype="0" fill="hold" grpId="0" nodeType="afterEffect">
                                  <p:stCondLst>
                                    <p:cond delay="500"/>
                                  </p:stCondLst>
                                  <p:childTnLst>
                                    <p:set>
                                      <p:cBhvr>
                                        <p:cTn id="36" dur="1" fill="hold">
                                          <p:stCondLst>
                                            <p:cond delay="0"/>
                                          </p:stCondLst>
                                        </p:cTn>
                                        <p:tgtEl>
                                          <p:spTgt spid="4976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7666" grpId="0" animBg="1"/>
      <p:bldP spid="497681" grpId="0"/>
      <p:bldP spid="497682" grpId="0"/>
      <p:bldP spid="497687" grpId="0"/>
      <p:bldP spid="497694" grpId="0"/>
      <p:bldP spid="49769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3844925" y="293688"/>
            <a:ext cx="7112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p>
        </p:txBody>
      </p:sp>
      <p:sp>
        <p:nvSpPr>
          <p:cNvPr id="19459" name="Text Box 3"/>
          <p:cNvSpPr txBox="1">
            <a:spLocks noChangeArrowheads="1"/>
          </p:cNvSpPr>
          <p:nvPr/>
        </p:nvSpPr>
        <p:spPr bwMode="auto">
          <a:xfrm>
            <a:off x="4460875" y="179388"/>
            <a:ext cx="102711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v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u </a:t>
            </a:r>
          </a:p>
        </p:txBody>
      </p:sp>
      <p:sp>
        <p:nvSpPr>
          <p:cNvPr id="19460" name="Text Box 4"/>
          <p:cNvSpPr txBox="1">
            <a:spLocks noChangeArrowheads="1"/>
          </p:cNvSpPr>
          <p:nvPr/>
        </p:nvSpPr>
        <p:spPr bwMode="auto">
          <a:xfrm>
            <a:off x="4714875" y="469900"/>
            <a:ext cx="3968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 </a:t>
            </a:r>
          </a:p>
        </p:txBody>
      </p:sp>
      <p:sp>
        <p:nvSpPr>
          <p:cNvPr id="19461" name="Line 5"/>
          <p:cNvSpPr>
            <a:spLocks noChangeShapeType="1"/>
          </p:cNvSpPr>
          <p:nvPr/>
        </p:nvSpPr>
        <p:spPr bwMode="auto">
          <a:xfrm>
            <a:off x="4551363" y="596900"/>
            <a:ext cx="70485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29062" name="Text Box 6"/>
          <p:cNvSpPr txBox="1">
            <a:spLocks noChangeArrowheads="1"/>
          </p:cNvSpPr>
          <p:nvPr/>
        </p:nvSpPr>
        <p:spPr bwMode="auto">
          <a:xfrm>
            <a:off x="3713163" y="1682750"/>
            <a:ext cx="172878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r>
              <a:rPr kumimoji="0" lang="en-GB" altLang="en-US" sz="10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v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u</a:t>
            </a:r>
          </a:p>
        </p:txBody>
      </p:sp>
      <p:sp>
        <p:nvSpPr>
          <p:cNvPr id="429063" name="Text Box 7"/>
          <p:cNvSpPr txBox="1">
            <a:spLocks noChangeArrowheads="1"/>
          </p:cNvSpPr>
          <p:nvPr/>
        </p:nvSpPr>
        <p:spPr bwMode="auto">
          <a:xfrm>
            <a:off x="4002088" y="2830513"/>
            <a:ext cx="1641475" cy="514350"/>
          </a:xfrm>
          <a:prstGeom prst="rect">
            <a:avLst/>
          </a:prstGeom>
          <a:solidFill>
            <a:schemeClr val="bg2"/>
          </a:solidFill>
          <a:ln w="25400">
            <a:solidFill>
              <a:srgbClr val="800000"/>
            </a:solidFill>
            <a:miter lim="800000"/>
            <a:headEnd/>
            <a:tailEnd/>
          </a:ln>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v </a:t>
            </a:r>
            <a:r>
              <a:rPr kumimoji="0" lang="en-GB" altLang="en-US" sz="2600" b="1" i="0" u="none" strike="noStrike" kern="1200" cap="none" spc="0" normalizeH="0" baseline="0" noProof="0">
                <a:ln>
                  <a:noFill/>
                </a:ln>
                <a:solidFill>
                  <a:srgbClr val="FF0000"/>
                </a:solidFill>
                <a:effectLst/>
                <a:uLnTx/>
                <a:uFillTx/>
                <a:latin typeface="Symbol" panose="05050102010706020507" pitchFamily="18" charset="2"/>
                <a:ea typeface="+mn-ea"/>
                <a:cs typeface="+mn-cs"/>
              </a:rPr>
              <a:t>= </a:t>
            </a: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u </a:t>
            </a:r>
            <a:r>
              <a:rPr kumimoji="0" lang="en-GB" altLang="en-US" sz="2600" b="1" i="0" u="none" strike="noStrike" kern="1200" cap="none" spc="0" normalizeH="0" baseline="0" noProof="0">
                <a:ln>
                  <a:noFill/>
                </a:ln>
                <a:solidFill>
                  <a:srgbClr val="FF0000"/>
                </a:solidFill>
                <a:effectLst/>
                <a:uLnTx/>
                <a:uFillTx/>
                <a:latin typeface="Symbol" panose="05050102010706020507" pitchFamily="18" charset="2"/>
                <a:ea typeface="+mn-ea"/>
                <a:cs typeface="+mn-cs"/>
              </a:rPr>
              <a:t>+</a:t>
            </a: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 a</a:t>
            </a:r>
            <a:r>
              <a:rPr kumimoji="0" lang="en-GB" altLang="en-US" sz="10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 </a:t>
            </a:r>
            <a:r>
              <a:rPr kumimoji="0" lang="en-GB" altLang="en-US" sz="2600" b="1" i="1" u="none" strike="noStrike" kern="1200" cap="none" spc="0" normalizeH="0" baseline="0" noProof="0">
                <a:ln>
                  <a:noFill/>
                </a:ln>
                <a:solidFill>
                  <a:srgbClr val="FF0000"/>
                </a:solidFill>
                <a:effectLst/>
                <a:uLnTx/>
                <a:uFillTx/>
                <a:latin typeface="Times New Roman" panose="02020603050405020304" pitchFamily="18" charset="0"/>
                <a:ea typeface="+mn-ea"/>
                <a:cs typeface="+mn-cs"/>
              </a:rPr>
              <a:t>t </a:t>
            </a:r>
          </a:p>
        </p:txBody>
      </p:sp>
      <p:sp>
        <p:nvSpPr>
          <p:cNvPr id="429064" name="Text Box 8"/>
          <p:cNvSpPr txBox="1">
            <a:spLocks noChangeArrowheads="1"/>
          </p:cNvSpPr>
          <p:nvPr/>
        </p:nvSpPr>
        <p:spPr bwMode="auto">
          <a:xfrm>
            <a:off x="488950" y="1674813"/>
            <a:ext cx="288448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Multiplying by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a:t>
            </a:r>
          </a:p>
        </p:txBody>
      </p:sp>
      <p:sp>
        <p:nvSpPr>
          <p:cNvPr id="429065" name="Text Box 9"/>
          <p:cNvSpPr txBox="1">
            <a:spLocks noChangeArrowheads="1"/>
          </p:cNvSpPr>
          <p:nvPr/>
        </p:nvSpPr>
        <p:spPr bwMode="auto">
          <a:xfrm>
            <a:off x="2617788" y="2130425"/>
            <a:ext cx="241776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u</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a</a:t>
            </a:r>
            <a:r>
              <a:rPr kumimoji="0" lang="en-GB" altLang="en-US" sz="10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  </a:t>
            </a:r>
            <a:r>
              <a:rPr kumimoji="0" lang="en-GB" altLang="en-US" sz="2600" b="1" i="0" u="none" strike="noStrike" kern="1200" cap="none" spc="0" normalizeH="0" baseline="0" noProof="0">
                <a:ln>
                  <a:noFill/>
                </a:ln>
                <a:solidFill>
                  <a:srgbClr val="000000"/>
                </a:solidFill>
                <a:effectLst/>
                <a:uLnTx/>
                <a:uFillTx/>
                <a:latin typeface="Symbol" panose="05050102010706020507" pitchFamily="18" charset="2"/>
                <a:ea typeface="+mn-ea"/>
                <a:cs typeface="+mn-cs"/>
              </a:rPr>
              <a:t>=</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 v</a:t>
            </a:r>
          </a:p>
        </p:txBody>
      </p:sp>
      <p:sp>
        <p:nvSpPr>
          <p:cNvPr id="429066" name="Text Box 10"/>
          <p:cNvSpPr txBox="1">
            <a:spLocks noChangeArrowheads="1"/>
          </p:cNvSpPr>
          <p:nvPr/>
        </p:nvSpPr>
        <p:spPr bwMode="auto">
          <a:xfrm>
            <a:off x="3025775" y="2843213"/>
            <a:ext cx="54451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00113" indent="-900113">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900113" marR="0" lvl="0" indent="-900113" algn="l" defTabSz="914400" rtl="0" eaLnBrk="0" fontAlgn="base" latinLnBrk="0" hangingPunct="0">
              <a:lnSpc>
                <a:spcPct val="100000"/>
              </a:lnSpc>
              <a:spcBef>
                <a:spcPct val="50000"/>
              </a:spcBef>
              <a:spcAft>
                <a:spcPct val="0"/>
              </a:spcAft>
              <a:buClrTx/>
              <a:buSzTx/>
              <a:buFontTx/>
              <a:buNone/>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sym typeface="Symbol" panose="05050102010706020507" pitchFamily="18" charset="2"/>
              </a:rPr>
              <a:t></a:t>
            </a:r>
            <a:endPar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29067" name="Text Box 11"/>
          <p:cNvSpPr txBox="1">
            <a:spLocks noChangeArrowheads="1"/>
          </p:cNvSpPr>
          <p:nvPr/>
        </p:nvSpPr>
        <p:spPr bwMode="auto">
          <a:xfrm>
            <a:off x="481013" y="1071563"/>
            <a:ext cx="8259762" cy="544512"/>
          </a:xfrm>
          <a:prstGeom prst="rect">
            <a:avLst/>
          </a:prstGeom>
          <a:solidFill>
            <a:srgbClr val="EAEAEA"/>
          </a:solidFill>
          <a:ln w="25400">
            <a:solidFill>
              <a:srgbClr val="800000"/>
            </a:solidFill>
            <a:miter lim="800000"/>
            <a:headEnd/>
            <a:tailEnd/>
          </a:ln>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We usually learn the formula with </a:t>
            </a:r>
            <a:r>
              <a:rPr kumimoji="0" lang="en-GB" altLang="en-US" sz="2800" b="1" i="1" u="none" strike="noStrike" kern="1200" cap="none" spc="0" normalizeH="0" baseline="0" noProof="0">
                <a:ln>
                  <a:noFill/>
                </a:ln>
                <a:solidFill>
                  <a:srgbClr val="0000FF"/>
                </a:solidFill>
                <a:effectLst/>
                <a:uLnTx/>
                <a:uFillTx/>
                <a:latin typeface="Times New Roman" panose="02020603050405020304" pitchFamily="18" charset="0"/>
                <a:ea typeface="+mn-ea"/>
                <a:cs typeface="+mn-cs"/>
              </a:rPr>
              <a:t>v</a:t>
            </a:r>
            <a:r>
              <a:rPr kumimoji="0" lang="en-GB" altLang="en-US" sz="2400" b="1" i="0" u="none" strike="noStrike" kern="1200" cap="none" spc="0" normalizeH="0" baseline="0" noProof="0">
                <a:ln>
                  <a:noFill/>
                </a:ln>
                <a:solidFill>
                  <a:srgbClr val="0000FF"/>
                </a:solidFill>
                <a:effectLst/>
                <a:uLnTx/>
                <a:uFillTx/>
                <a:latin typeface="Comic Sans MS" panose="030F0702030302020204" pitchFamily="66" charset="0"/>
                <a:ea typeface="+mn-ea"/>
                <a:cs typeface="+mn-cs"/>
              </a:rPr>
              <a:t> as the “subject”.</a:t>
            </a:r>
          </a:p>
        </p:txBody>
      </p:sp>
      <p:sp>
        <p:nvSpPr>
          <p:cNvPr id="429068" name="AutoShape 12"/>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429069" name="Text Box 13"/>
          <p:cNvSpPr txBox="1">
            <a:spLocks noChangeArrowheads="1"/>
          </p:cNvSpPr>
          <p:nvPr/>
        </p:nvSpPr>
        <p:spPr bwMode="auto">
          <a:xfrm>
            <a:off x="844550" y="3605213"/>
            <a:ext cx="7745413"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The velocity, </a:t>
            </a:r>
            <a:r>
              <a:rPr kumimoji="0" lang="en-GB" altLang="en-US" sz="2600" b="1" i="1"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u</a:t>
            </a: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 at the start of the time is often called the initial velocity.</a:t>
            </a:r>
          </a:p>
        </p:txBody>
      </p:sp>
    </p:spTree>
    <p:extLst>
      <p:ext uri="{BB962C8B-B14F-4D97-AF65-F5344CB8AC3E}">
        <p14:creationId xmlns:p14="http://schemas.microsoft.com/office/powerpoint/2010/main" val="11189387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906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2906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2906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2906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2906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29063"/>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29069"/>
                                        </p:tgtEl>
                                        <p:attrNameLst>
                                          <p:attrName>style.visibility</p:attrName>
                                        </p:attrNameLst>
                                      </p:cBhvr>
                                      <p:to>
                                        <p:strVal val="visible"/>
                                      </p:to>
                                    </p:set>
                                  </p:childTnLst>
                                </p:cTn>
                              </p:par>
                            </p:childTnLst>
                          </p:cTn>
                        </p:par>
                        <p:par>
                          <p:cTn id="29" fill="hold" nodeType="afterGroup">
                            <p:stCondLst>
                              <p:cond delay="0"/>
                            </p:stCondLst>
                            <p:childTnLst>
                              <p:par>
                                <p:cTn id="30" presetID="1" presetClass="entr" presetSubtype="0" fill="hold" grpId="0" nodeType="afterEffect">
                                  <p:stCondLst>
                                    <p:cond delay="500"/>
                                  </p:stCondLst>
                                  <p:childTnLst>
                                    <p:set>
                                      <p:cBhvr>
                                        <p:cTn id="31" dur="1" fill="hold">
                                          <p:stCondLst>
                                            <p:cond delay="0"/>
                                          </p:stCondLst>
                                        </p:cTn>
                                        <p:tgtEl>
                                          <p:spTgt spid="4290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062" grpId="0"/>
      <p:bldP spid="429063" grpId="0" animBg="1"/>
      <p:bldP spid="429064" grpId="0"/>
      <p:bldP spid="429065" grpId="0"/>
      <p:bldP spid="429066" grpId="0"/>
      <p:bldP spid="429067" grpId="0" animBg="1"/>
      <p:bldP spid="429068" grpId="0" animBg="1"/>
      <p:bldP spid="42906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33"/>
          <p:cNvSpPr txBox="1">
            <a:spLocks noChangeArrowheads="1"/>
          </p:cNvSpPr>
          <p:nvPr/>
        </p:nvSpPr>
        <p:spPr bwMode="auto">
          <a:xfrm>
            <a:off x="1903413" y="911225"/>
            <a:ext cx="54562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4988" indent="-534988">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534988" marR="0" lvl="0" indent="-534988" algn="ctr" defTabSz="914400" rtl="0" eaLnBrk="0" fontAlgn="base" latinLnBrk="0" hangingPunct="0">
              <a:lnSpc>
                <a:spcPct val="100000"/>
              </a:lnSpc>
              <a:spcBef>
                <a:spcPct val="0"/>
              </a:spcBef>
              <a:spcAft>
                <a:spcPct val="0"/>
              </a:spcAft>
              <a:buClrTx/>
              <a:buSzTx/>
              <a:buFontTx/>
              <a:buNone/>
              <a:tabLst/>
              <a:defRPr/>
            </a:pPr>
            <a:r>
              <a:rPr kumimoji="0" lang="en-GB" altLang="en-US" sz="28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The Resultant of Two Forces</a:t>
            </a:r>
          </a:p>
        </p:txBody>
      </p:sp>
      <p:sp>
        <p:nvSpPr>
          <p:cNvPr id="27" name="Text Box 34"/>
          <p:cNvSpPr txBox="1">
            <a:spLocks noChangeArrowheads="1"/>
          </p:cNvSpPr>
          <p:nvPr/>
        </p:nvSpPr>
        <p:spPr bwMode="auto">
          <a:xfrm>
            <a:off x="496888" y="1791898"/>
            <a:ext cx="814863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GB" altLang="en-US" b="1" dirty="0">
                <a:solidFill>
                  <a:srgbClr val="000000"/>
                </a:solidFill>
                <a:latin typeface="Comic Sans MS" panose="030F0702030302020204" pitchFamily="66" charset="0"/>
              </a:rPr>
              <a:t>In this presentation students are introduced to force as a vector.</a:t>
            </a:r>
            <a:endPar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endParaRPr>
          </a:p>
        </p:txBody>
      </p:sp>
      <p:sp>
        <p:nvSpPr>
          <p:cNvPr id="28" name="Text Box 35"/>
          <p:cNvSpPr txBox="1">
            <a:spLocks noChangeArrowheads="1"/>
          </p:cNvSpPr>
          <p:nvPr/>
        </p:nvSpPr>
        <p:spPr bwMode="auto">
          <a:xfrm>
            <a:off x="496887" y="2980348"/>
            <a:ext cx="8148637"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2400" b="1" i="0" u="none" strike="noStrike" kern="1200" cap="none" spc="0" normalizeH="0" baseline="0" noProof="0" dirty="0">
                <a:ln>
                  <a:noFill/>
                </a:ln>
                <a:solidFill>
                  <a:srgbClr val="000000"/>
                </a:solidFill>
                <a:effectLst/>
                <a:uLnTx/>
                <a:uFillTx/>
                <a:latin typeface="Comic Sans MS" panose="030F0702030302020204" pitchFamily="66" charset="0"/>
                <a:ea typeface="+mn-ea"/>
                <a:cs typeface="+mn-cs"/>
              </a:rPr>
              <a:t>In Year 1 they only study perpendicular forces so they have no need to find components of forces.  Here they are shown how to collect up forces in two directions and find the resultant.</a:t>
            </a:r>
          </a:p>
        </p:txBody>
      </p:sp>
    </p:spTree>
    <p:extLst>
      <p:ext uri="{BB962C8B-B14F-4D97-AF65-F5344CB8AC3E}">
        <p14:creationId xmlns:p14="http://schemas.microsoft.com/office/powerpoint/2010/main" val="148042670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215900" y="412750"/>
            <a:ext cx="8280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24579" name="AutoShape 3"/>
          <p:cNvSpPr>
            <a:spLocks noChangeArrowheads="1"/>
          </p:cNvSpPr>
          <p:nvPr/>
        </p:nvSpPr>
        <p:spPr bwMode="auto">
          <a:xfrm>
            <a:off x="8804275" y="174625"/>
            <a:ext cx="187325" cy="265113"/>
          </a:xfrm>
          <a:prstGeom prst="star5">
            <a:avLst/>
          </a:prstGeom>
          <a:solidFill>
            <a:srgbClr val="3366FF"/>
          </a:solidFill>
          <a:ln w="38100">
            <a:solidFill>
              <a:srgbClr val="0000CC"/>
            </a:solidFill>
            <a:miter lim="800000"/>
            <a:headEnd/>
            <a:tailEnd/>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11268" name="Rectangle 18"/>
          <p:cNvSpPr>
            <a:spLocks noChangeArrowheads="1"/>
          </p:cNvSpPr>
          <p:nvPr/>
        </p:nvSpPr>
        <p:spPr bwMode="auto">
          <a:xfrm>
            <a:off x="215900" y="422275"/>
            <a:ext cx="82835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Suppose we have several forces trying to pull a body in different directions . . .</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24607" name="Rectangle 31"/>
          <p:cNvSpPr>
            <a:spLocks noChangeArrowheads="1"/>
          </p:cNvSpPr>
          <p:nvPr/>
        </p:nvSpPr>
        <p:spPr bwMode="auto">
          <a:xfrm>
            <a:off x="307975" y="1301750"/>
            <a:ext cx="50165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We model the body as a particle . . .</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24609" name="Rectangle 33"/>
          <p:cNvSpPr>
            <a:spLocks noChangeArrowheads="1"/>
          </p:cNvSpPr>
          <p:nvPr/>
        </p:nvSpPr>
        <p:spPr bwMode="auto">
          <a:xfrm>
            <a:off x="307975" y="2284413"/>
            <a:ext cx="50165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rPr>
              <a:t>so the “lines of action” of the forces all act at a point.</a:t>
            </a:r>
            <a:endParaRPr kumimoji="0" lang="en-US" altLang="en-US" sz="2400" b="1" i="0" u="none" strike="noStrike" kern="1200" cap="none" spc="0" normalizeH="0" baseline="0" noProof="0">
              <a:ln>
                <a:noFill/>
              </a:ln>
              <a:solidFill>
                <a:srgbClr val="000000"/>
              </a:solidFill>
              <a:effectLst/>
              <a:uLnTx/>
              <a:uFillTx/>
              <a:latin typeface="Comic Sans MS" panose="030F0702030302020204" pitchFamily="66" charset="0"/>
              <a:ea typeface="+mn-ea"/>
              <a:cs typeface="+mn-cs"/>
            </a:endParaRPr>
          </a:p>
        </p:txBody>
      </p:sp>
      <p:sp>
        <p:nvSpPr>
          <p:cNvPr id="24615" name="Rectangle 39"/>
          <p:cNvSpPr>
            <a:spLocks noChangeArrowheads="1"/>
          </p:cNvSpPr>
          <p:nvPr/>
        </p:nvSpPr>
        <p:spPr bwMode="auto">
          <a:xfrm>
            <a:off x="1003300" y="3551238"/>
            <a:ext cx="7132638" cy="831850"/>
          </a:xfrm>
          <a:prstGeom prst="rect">
            <a:avLst/>
          </a:prstGeom>
          <a:solidFill>
            <a:schemeClr val="accent1"/>
          </a:solidFill>
          <a:ln w="25400">
            <a:solidFill>
              <a:schemeClr val="folHlink"/>
            </a:solidFill>
            <a:miter lim="800000"/>
            <a:headEnd/>
            <a:tailEnd/>
          </a:ln>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mn-cs"/>
              </a:rPr>
              <a:t>We will only consider sets of perpendicular forces whose lines of action lie in one plane.</a:t>
            </a:r>
            <a:endParaRPr kumimoji="0" lang="en-US" altLang="en-US" sz="2400" b="1" i="0" u="none" strike="noStrike" kern="1200" cap="none" spc="0" normalizeH="0" baseline="0" noProof="0">
              <a:ln>
                <a:noFill/>
              </a:ln>
              <a:solidFill>
                <a:srgbClr val="FF0000"/>
              </a:solidFill>
              <a:effectLst/>
              <a:uLnTx/>
              <a:uFillTx/>
              <a:latin typeface="Comic Sans MS" panose="030F0702030302020204" pitchFamily="66" charset="0"/>
              <a:ea typeface="+mn-ea"/>
              <a:cs typeface="+mn-cs"/>
            </a:endParaRPr>
          </a:p>
        </p:txBody>
      </p:sp>
      <p:sp>
        <p:nvSpPr>
          <p:cNvPr id="25" name="Rectangle 19"/>
          <p:cNvSpPr>
            <a:spLocks noChangeArrowheads="1"/>
          </p:cNvSpPr>
          <p:nvPr/>
        </p:nvSpPr>
        <p:spPr bwMode="auto">
          <a:xfrm>
            <a:off x="808037" y="4687888"/>
            <a:ext cx="7996238" cy="847725"/>
          </a:xfrm>
          <a:prstGeom prst="rect">
            <a:avLst/>
          </a:prstGeom>
          <a:solidFill>
            <a:schemeClr val="accent1"/>
          </a:solidFill>
          <a:ln w="25400">
            <a:solidFill>
              <a:schemeClr val="folHlink"/>
            </a:solidFill>
            <a:miter lim="800000"/>
            <a:headEnd/>
            <a:tailEnd/>
          </a:ln>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4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mn-cs"/>
              </a:rPr>
              <a:t>The standard unit of force is a newton.  There is no need to show standard units on diagrams.</a:t>
            </a:r>
            <a:endParaRPr kumimoji="0" lang="en-US" altLang="en-US" sz="2400" b="1" i="0" u="none" strike="noStrike" kern="1200" cap="none" spc="0" normalizeH="0" baseline="0" noProof="0" dirty="0">
              <a:ln>
                <a:noFill/>
              </a:ln>
              <a:solidFill>
                <a:srgbClr val="FF0000"/>
              </a:solidFill>
              <a:effectLst/>
              <a:uLnTx/>
              <a:uFillTx/>
              <a:latin typeface="Comic Sans MS" panose="030F0702030302020204" pitchFamily="66" charset="0"/>
              <a:ea typeface="+mn-ea"/>
              <a:cs typeface="+mn-cs"/>
            </a:endParaRPr>
          </a:p>
        </p:txBody>
      </p:sp>
      <p:grpSp>
        <p:nvGrpSpPr>
          <p:cNvPr id="11" name="Group 10"/>
          <p:cNvGrpSpPr/>
          <p:nvPr/>
        </p:nvGrpSpPr>
        <p:grpSpPr>
          <a:xfrm>
            <a:off x="5400675" y="1014413"/>
            <a:ext cx="3236118" cy="2232025"/>
            <a:chOff x="5400675" y="1014413"/>
            <a:chExt cx="3236118" cy="2232025"/>
          </a:xfrm>
        </p:grpSpPr>
        <p:sp>
          <p:nvSpPr>
            <p:cNvPr id="11273" name="Rectangle 19"/>
            <p:cNvSpPr>
              <a:spLocks noChangeArrowheads="1"/>
            </p:cNvSpPr>
            <p:nvPr/>
          </p:nvSpPr>
          <p:spPr bwMode="auto">
            <a:xfrm>
              <a:off x="5400675" y="1014413"/>
              <a:ext cx="3206750" cy="2232025"/>
            </a:xfrm>
            <a:prstGeom prst="rect">
              <a:avLst/>
            </a:prstGeom>
            <a:solidFill>
              <a:schemeClr val="bg1"/>
            </a:solidFill>
            <a:ln w="9525">
              <a:solidFill>
                <a:srgbClr val="0000FF"/>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nvGrpSpPr>
            <p:cNvPr id="8" name="Group 7"/>
            <p:cNvGrpSpPr/>
            <p:nvPr/>
          </p:nvGrpSpPr>
          <p:grpSpPr>
            <a:xfrm>
              <a:off x="5436533" y="1862728"/>
              <a:ext cx="3200260" cy="512172"/>
              <a:chOff x="5436533" y="1862728"/>
              <a:chExt cx="3200260" cy="512172"/>
            </a:xfrm>
          </p:grpSpPr>
          <p:sp>
            <p:nvSpPr>
              <p:cNvPr id="11275" name="Rectangle 24"/>
              <p:cNvSpPr>
                <a:spLocks noChangeArrowheads="1"/>
              </p:cNvSpPr>
              <p:nvPr/>
            </p:nvSpPr>
            <p:spPr bwMode="auto">
              <a:xfrm>
                <a:off x="5436533" y="1862728"/>
                <a:ext cx="6127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3</a:t>
                </a:r>
                <a:endParaRPr kumimoji="0" lang="en-US"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endParaRPr>
              </a:p>
            </p:txBody>
          </p:sp>
          <p:sp>
            <p:nvSpPr>
              <p:cNvPr id="11278" name="Rectangle 29"/>
              <p:cNvSpPr>
                <a:spLocks noChangeArrowheads="1"/>
              </p:cNvSpPr>
              <p:nvPr/>
            </p:nvSpPr>
            <p:spPr bwMode="auto">
              <a:xfrm>
                <a:off x="8024018" y="1885950"/>
                <a:ext cx="6127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15</a:t>
                </a:r>
                <a:endParaRPr kumimoji="0" lang="en-US" altLang="en-US" sz="2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endParaRPr>
              </a:p>
            </p:txBody>
          </p:sp>
          <p:cxnSp>
            <p:nvCxnSpPr>
              <p:cNvPr id="4" name="Straight Connector 3"/>
              <p:cNvCxnSpPr>
                <a:cxnSpLocks/>
              </p:cNvCxnSpPr>
              <p:nvPr/>
            </p:nvCxnSpPr>
            <p:spPr bwMode="auto">
              <a:xfrm>
                <a:off x="5892532" y="2053489"/>
                <a:ext cx="0" cy="156344"/>
              </a:xfrm>
              <a:prstGeom prst="line">
                <a:avLst/>
              </a:prstGeom>
              <a:solidFill>
                <a:schemeClr val="bg1"/>
              </a:solidFill>
              <a:ln w="25400" cap="flat" cmpd="sng" algn="ctr">
                <a:solidFill>
                  <a:srgbClr val="0000FF"/>
                </a:solidFill>
                <a:prstDash val="solid"/>
                <a:round/>
                <a:headEnd type="none" w="med" len="med"/>
                <a:tailEnd type="none" w="med" len="med"/>
              </a:ln>
              <a:effectLst/>
            </p:spPr>
          </p:cxnSp>
          <p:sp>
            <p:nvSpPr>
              <p:cNvPr id="35" name="Line 22"/>
              <p:cNvSpPr>
                <a:spLocks noChangeShapeType="1"/>
              </p:cNvSpPr>
              <p:nvPr/>
            </p:nvSpPr>
            <p:spPr bwMode="auto">
              <a:xfrm rot="5400000" flipV="1">
                <a:off x="6932563" y="928286"/>
                <a:ext cx="0" cy="2406750"/>
              </a:xfrm>
              <a:prstGeom prst="line">
                <a:avLst/>
              </a:prstGeom>
              <a:noFill/>
              <a:ln w="25400">
                <a:solidFill>
                  <a:srgbClr val="0000FF"/>
                </a:solidFill>
                <a:round/>
                <a:headEnd type="arrow" w="lg" len="lg"/>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cxnSp>
            <p:nvCxnSpPr>
              <p:cNvPr id="36" name="Straight Connector 35"/>
              <p:cNvCxnSpPr>
                <a:cxnSpLocks/>
              </p:cNvCxnSpPr>
              <p:nvPr/>
            </p:nvCxnSpPr>
            <p:spPr bwMode="auto">
              <a:xfrm>
                <a:off x="7967210" y="2053489"/>
                <a:ext cx="0" cy="156344"/>
              </a:xfrm>
              <a:prstGeom prst="line">
                <a:avLst/>
              </a:prstGeom>
              <a:solidFill>
                <a:schemeClr val="bg1"/>
              </a:solidFill>
              <a:ln w="25400" cap="flat" cmpd="sng" algn="ctr">
                <a:solidFill>
                  <a:srgbClr val="0000FF"/>
                </a:solidFill>
                <a:prstDash val="solid"/>
                <a:round/>
                <a:headEnd type="none" w="med" len="med"/>
                <a:tailEnd type="none" w="med" len="med"/>
              </a:ln>
              <a:effectLst/>
            </p:spPr>
          </p:cxnSp>
        </p:grpSp>
        <p:grpSp>
          <p:nvGrpSpPr>
            <p:cNvPr id="9" name="Group 8"/>
            <p:cNvGrpSpPr/>
            <p:nvPr/>
          </p:nvGrpSpPr>
          <p:grpSpPr>
            <a:xfrm>
              <a:off x="6866528" y="1203120"/>
              <a:ext cx="720702" cy="1912124"/>
              <a:chOff x="6866528" y="1203120"/>
              <a:chExt cx="720702" cy="1912124"/>
            </a:xfrm>
          </p:grpSpPr>
          <p:sp>
            <p:nvSpPr>
              <p:cNvPr id="11279" name="Rectangle 23"/>
              <p:cNvSpPr>
                <a:spLocks noChangeArrowheads="1"/>
              </p:cNvSpPr>
              <p:nvPr/>
            </p:nvSpPr>
            <p:spPr bwMode="auto">
              <a:xfrm>
                <a:off x="7006921" y="1203120"/>
                <a:ext cx="3968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7</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1283" name="Rectangle 24"/>
              <p:cNvSpPr>
                <a:spLocks noChangeArrowheads="1"/>
              </p:cNvSpPr>
              <p:nvPr/>
            </p:nvSpPr>
            <p:spPr bwMode="auto">
              <a:xfrm>
                <a:off x="6974455" y="2626294"/>
                <a:ext cx="6127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tabLst>
                    <a:tab pos="1800225" algn="l"/>
                    <a:tab pos="2520950" algn="l"/>
                  </a:tabLst>
                  <a:defRPr>
                    <a:solidFill>
                      <a:schemeClr val="tx1"/>
                    </a:solidFill>
                    <a:latin typeface="Arial" panose="020B0604020202020204" pitchFamily="34" charset="0"/>
                  </a:defRPr>
                </a:lvl1pPr>
                <a:lvl2pPr marL="742950" indent="-285750">
                  <a:tabLst>
                    <a:tab pos="1800225" algn="l"/>
                    <a:tab pos="2520950" algn="l"/>
                  </a:tabLst>
                  <a:defRPr>
                    <a:solidFill>
                      <a:schemeClr val="tx1"/>
                    </a:solidFill>
                    <a:latin typeface="Arial" panose="020B0604020202020204" pitchFamily="34" charset="0"/>
                  </a:defRPr>
                </a:lvl2pPr>
                <a:lvl3pPr marL="1143000" indent="-228600">
                  <a:tabLst>
                    <a:tab pos="1800225" algn="l"/>
                    <a:tab pos="2520950" algn="l"/>
                  </a:tabLst>
                  <a:defRPr>
                    <a:solidFill>
                      <a:schemeClr val="tx1"/>
                    </a:solidFill>
                    <a:latin typeface="Arial" panose="020B0604020202020204" pitchFamily="34" charset="0"/>
                  </a:defRPr>
                </a:lvl3pPr>
                <a:lvl4pPr marL="1600200" indent="-228600">
                  <a:tabLst>
                    <a:tab pos="1800225" algn="l"/>
                    <a:tab pos="2520950" algn="l"/>
                  </a:tabLst>
                  <a:defRPr>
                    <a:solidFill>
                      <a:schemeClr val="tx1"/>
                    </a:solidFill>
                    <a:latin typeface="Arial" panose="020B0604020202020204" pitchFamily="34" charset="0"/>
                  </a:defRPr>
                </a:lvl4pPr>
                <a:lvl5pPr marL="2057400" indent="-228600">
                  <a:tabLst>
                    <a:tab pos="1800225" algn="l"/>
                    <a:tab pos="25209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1800225" algn="l"/>
                    <a:tab pos="2520950" algn="l"/>
                  </a:tabLs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Wingdings" panose="05000000000000000000" pitchFamily="2" charset="2"/>
                  <a:buNone/>
                  <a:tabLst>
                    <a:tab pos="1800225" algn="l"/>
                    <a:tab pos="2520950" algn="l"/>
                  </a:tabLst>
                  <a:defRPr/>
                </a:pPr>
                <a:r>
                  <a:rPr kumimoji="0" lang="en-GB"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2</a:t>
                </a:r>
                <a:endParaRPr kumimoji="0" lang="en-US" altLang="en-US" sz="26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1287" name="Line 21"/>
              <p:cNvSpPr>
                <a:spLocks noChangeShapeType="1"/>
              </p:cNvSpPr>
              <p:nvPr/>
            </p:nvSpPr>
            <p:spPr bwMode="auto">
              <a:xfrm rot="16200000">
                <a:off x="6079809" y="2125546"/>
                <a:ext cx="1733655" cy="3097"/>
              </a:xfrm>
              <a:prstGeom prst="line">
                <a:avLst/>
              </a:prstGeom>
              <a:noFill/>
              <a:ln w="25400">
                <a:solidFill>
                  <a:srgbClr val="0000FF"/>
                </a:solidFill>
                <a:round/>
                <a:headEnd type="arrow" w="lg" len="lg"/>
                <a:tailEnd type="arrow"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cxnSp>
            <p:nvCxnSpPr>
              <p:cNvPr id="38" name="Straight Connector 37"/>
              <p:cNvCxnSpPr>
                <a:cxnSpLocks/>
              </p:cNvCxnSpPr>
              <p:nvPr/>
            </p:nvCxnSpPr>
            <p:spPr bwMode="auto">
              <a:xfrm flipH="1">
                <a:off x="6866528" y="1423021"/>
                <a:ext cx="163311" cy="0"/>
              </a:xfrm>
              <a:prstGeom prst="line">
                <a:avLst/>
              </a:prstGeom>
              <a:solidFill>
                <a:schemeClr val="bg1"/>
              </a:solidFill>
              <a:ln w="25400" cap="flat" cmpd="sng" algn="ctr">
                <a:solidFill>
                  <a:srgbClr val="0000FF"/>
                </a:solidFill>
                <a:prstDash val="solid"/>
                <a:round/>
                <a:headEnd type="none" w="med" len="med"/>
                <a:tailEnd type="none" w="med" len="med"/>
              </a:ln>
              <a:effectLst/>
            </p:spPr>
          </p:cxnSp>
          <p:cxnSp>
            <p:nvCxnSpPr>
              <p:cNvPr id="40" name="Straight Connector 39"/>
              <p:cNvCxnSpPr>
                <a:cxnSpLocks/>
              </p:cNvCxnSpPr>
              <p:nvPr/>
            </p:nvCxnSpPr>
            <p:spPr bwMode="auto">
              <a:xfrm flipH="1">
                <a:off x="6873136" y="2823869"/>
                <a:ext cx="163311" cy="0"/>
              </a:xfrm>
              <a:prstGeom prst="line">
                <a:avLst/>
              </a:prstGeom>
              <a:solidFill>
                <a:schemeClr val="bg1"/>
              </a:solidFill>
              <a:ln w="25400" cap="flat" cmpd="sng" algn="ctr">
                <a:solidFill>
                  <a:srgbClr val="0000FF"/>
                </a:solidFill>
                <a:prstDash val="solid"/>
                <a:round/>
                <a:headEnd type="none" w="med" len="med"/>
                <a:tailEnd type="none" w="med" len="med"/>
              </a:ln>
              <a:effectLst/>
            </p:spPr>
          </p:cxnSp>
        </p:grpSp>
        <p:sp>
          <p:nvSpPr>
            <p:cNvPr id="37" name="Oval 24"/>
            <p:cNvSpPr>
              <a:spLocks noChangeArrowheads="1"/>
            </p:cNvSpPr>
            <p:nvPr/>
          </p:nvSpPr>
          <p:spPr bwMode="auto">
            <a:xfrm>
              <a:off x="6902251" y="2077323"/>
              <a:ext cx="101600" cy="12223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spTree>
    <p:extLst>
      <p:ext uri="{BB962C8B-B14F-4D97-AF65-F5344CB8AC3E}">
        <p14:creationId xmlns:p14="http://schemas.microsoft.com/office/powerpoint/2010/main" val="28028443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60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60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6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500"/>
                                  </p:stCondLst>
                                  <p:childTnLst>
                                    <p:set>
                                      <p:cBhvr>
                                        <p:cTn id="21" dur="1" fill="hold">
                                          <p:stCondLst>
                                            <p:cond delay="0"/>
                                          </p:stCondLst>
                                        </p:cTn>
                                        <p:tgtEl>
                                          <p:spTgt spid="245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07" grpId="0"/>
      <p:bldP spid="24609" grpId="0"/>
      <p:bldP spid="24615" grpId="0" animBg="1"/>
      <p:bldP spid="25" grpId="0" animBg="1"/>
    </p:bldLst>
  </p:timing>
</p:sld>
</file>

<file path=ppt/theme/theme1.xml><?xml version="1.0" encoding="utf-8"?>
<a:theme xmlns:a="http://schemas.openxmlformats.org/drawingml/2006/main" name="2_Capsules">
  <a:themeElements>
    <a:clrScheme name="2_Capsules 1">
      <a:dk1>
        <a:srgbClr val="000000"/>
      </a:dk1>
      <a:lt1>
        <a:srgbClr val="FFFFFF"/>
      </a:lt1>
      <a:dk2>
        <a:srgbClr val="006666"/>
      </a:dk2>
      <a:lt2>
        <a:srgbClr val="C0C0C0"/>
      </a:lt2>
      <a:accent1>
        <a:srgbClr val="FFFF66"/>
      </a:accent1>
      <a:accent2>
        <a:srgbClr val="99CC99"/>
      </a:accent2>
      <a:accent3>
        <a:srgbClr val="FFFFFF"/>
      </a:accent3>
      <a:accent4>
        <a:srgbClr val="000000"/>
      </a:accent4>
      <a:accent5>
        <a:srgbClr val="FFFFB8"/>
      </a:accent5>
      <a:accent6>
        <a:srgbClr val="8AB98A"/>
      </a:accent6>
      <a:hlink>
        <a:srgbClr val="0000FF"/>
      </a:hlink>
      <a:folHlink>
        <a:srgbClr val="FF0000"/>
      </a:folHlink>
    </a:clrScheme>
    <a:fontScheme name="2_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0000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rgbClr val="0000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2_Capsules 1">
        <a:dk1>
          <a:srgbClr val="000000"/>
        </a:dk1>
        <a:lt1>
          <a:srgbClr val="FFFFFF"/>
        </a:lt1>
        <a:dk2>
          <a:srgbClr val="006666"/>
        </a:dk2>
        <a:lt2>
          <a:srgbClr val="C0C0C0"/>
        </a:lt2>
        <a:accent1>
          <a:srgbClr val="FFFF66"/>
        </a:accent1>
        <a:accent2>
          <a:srgbClr val="99CC99"/>
        </a:accent2>
        <a:accent3>
          <a:srgbClr val="FFFFFF"/>
        </a:accent3>
        <a:accent4>
          <a:srgbClr val="000000"/>
        </a:accent4>
        <a:accent5>
          <a:srgbClr val="FFFFB8"/>
        </a:accent5>
        <a:accent6>
          <a:srgbClr val="8AB9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6_Custom Design">
  <a:themeElements>
    <a:clrScheme name="6_Custom Design 2">
      <a:dk1>
        <a:srgbClr val="000000"/>
      </a:dk1>
      <a:lt1>
        <a:srgbClr val="99FF99"/>
      </a:lt1>
      <a:dk2>
        <a:srgbClr val="000000"/>
      </a:dk2>
      <a:lt2>
        <a:srgbClr val="808080"/>
      </a:lt2>
      <a:accent1>
        <a:srgbClr val="66CCFF"/>
      </a:accent1>
      <a:accent2>
        <a:srgbClr val="00CCFF"/>
      </a:accent2>
      <a:accent3>
        <a:srgbClr val="CAFFCA"/>
      </a:accent3>
      <a:accent4>
        <a:srgbClr val="000000"/>
      </a:accent4>
      <a:accent5>
        <a:srgbClr val="B8E2FF"/>
      </a:accent5>
      <a:accent6>
        <a:srgbClr val="00B9E7"/>
      </a:accent6>
      <a:hlink>
        <a:srgbClr val="0000FF"/>
      </a:hlink>
      <a:folHlink>
        <a:srgbClr val="FF3300"/>
      </a:folHlink>
    </a:clrScheme>
    <a:fontScheme name="6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6_Custom Design 1">
        <a:dk1>
          <a:srgbClr val="000000"/>
        </a:dk1>
        <a:lt1>
          <a:srgbClr val="99FF99"/>
        </a:lt1>
        <a:dk2>
          <a:srgbClr val="000000"/>
        </a:dk2>
        <a:lt2>
          <a:srgbClr val="808080"/>
        </a:lt2>
        <a:accent1>
          <a:srgbClr val="66CCFF"/>
        </a:accent1>
        <a:accent2>
          <a:srgbClr val="00CCFF"/>
        </a:accent2>
        <a:accent3>
          <a:srgbClr val="CAFFCA"/>
        </a:accent3>
        <a:accent4>
          <a:srgbClr val="000000"/>
        </a:accent4>
        <a:accent5>
          <a:srgbClr val="B8E2FF"/>
        </a:accent5>
        <a:accent6>
          <a:srgbClr val="00B9E7"/>
        </a:accent6>
        <a:hlink>
          <a:srgbClr val="00CCFF"/>
        </a:hlink>
        <a:folHlink>
          <a:srgbClr val="FF0066"/>
        </a:folHlink>
      </a:clrScheme>
      <a:clrMap bg1="lt1" tx1="dk1" bg2="lt2" tx2="dk2" accent1="accent1" accent2="accent2" accent3="accent3" accent4="accent4" accent5="accent5" accent6="accent6" hlink="hlink" folHlink="folHlink"/>
    </a:extraClrScheme>
    <a:extraClrScheme>
      <a:clrScheme name="6_Custom Design 2">
        <a:dk1>
          <a:srgbClr val="000000"/>
        </a:dk1>
        <a:lt1>
          <a:srgbClr val="99FF99"/>
        </a:lt1>
        <a:dk2>
          <a:srgbClr val="000000"/>
        </a:dk2>
        <a:lt2>
          <a:srgbClr val="808080"/>
        </a:lt2>
        <a:accent1>
          <a:srgbClr val="66CCFF"/>
        </a:accent1>
        <a:accent2>
          <a:srgbClr val="00CCFF"/>
        </a:accent2>
        <a:accent3>
          <a:srgbClr val="CAFFCA"/>
        </a:accent3>
        <a:accent4>
          <a:srgbClr val="000000"/>
        </a:accent4>
        <a:accent5>
          <a:srgbClr val="B8E2FF"/>
        </a:accent5>
        <a:accent6>
          <a:srgbClr val="00B9E7"/>
        </a:accent6>
        <a:hlink>
          <a:srgbClr val="0000FF"/>
        </a:hlink>
        <a:folHlink>
          <a:srgbClr val="FF3300"/>
        </a:folHlink>
      </a:clrScheme>
      <a:clrMap bg1="lt1" tx1="dk1" bg2="lt2" tx2="dk2" accent1="accent1" accent2="accent2" accent3="accent3" accent4="accent4" accent5="accent5" accent6="accent6" hlink="hlink" folHlink="folHlink"/>
    </a:extraClrScheme>
    <a:extraClrScheme>
      <a:clrScheme name="6_Custom Design 3">
        <a:dk1>
          <a:srgbClr val="000000"/>
        </a:dk1>
        <a:lt1>
          <a:srgbClr val="00FFFF"/>
        </a:lt1>
        <a:dk2>
          <a:srgbClr val="FFFF00"/>
        </a:dk2>
        <a:lt2>
          <a:srgbClr val="FFFFCC"/>
        </a:lt2>
        <a:accent1>
          <a:srgbClr val="FFFF99"/>
        </a:accent1>
        <a:accent2>
          <a:srgbClr val="333399"/>
        </a:accent2>
        <a:accent3>
          <a:srgbClr val="AAFFFF"/>
        </a:accent3>
        <a:accent4>
          <a:srgbClr val="000000"/>
        </a:accent4>
        <a:accent5>
          <a:srgbClr val="FFFFCA"/>
        </a:accent5>
        <a:accent6>
          <a:srgbClr val="2D2D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6_Custom Design 4">
        <a:dk1>
          <a:srgbClr val="000000"/>
        </a:dk1>
        <a:lt1>
          <a:srgbClr val="00FFFF"/>
        </a:lt1>
        <a:dk2>
          <a:srgbClr val="000000"/>
        </a:dk2>
        <a:lt2>
          <a:srgbClr val="FFFFCC"/>
        </a:lt2>
        <a:accent1>
          <a:srgbClr val="B2B2B2"/>
        </a:accent1>
        <a:accent2>
          <a:srgbClr val="333399"/>
        </a:accent2>
        <a:accent3>
          <a:srgbClr val="AAFFFF"/>
        </a:accent3>
        <a:accent4>
          <a:srgbClr val="000000"/>
        </a:accent4>
        <a:accent5>
          <a:srgbClr val="D5D5D5"/>
        </a:accent5>
        <a:accent6>
          <a:srgbClr val="2D2D8A"/>
        </a:accent6>
        <a:hlink>
          <a:srgbClr val="FFFF00"/>
        </a:hlink>
        <a:folHlink>
          <a:srgbClr val="FF0000"/>
        </a:folHlink>
      </a:clrScheme>
      <a:clrMap bg1="lt1" tx1="dk1" bg2="lt2" tx2="dk2" accent1="accent1" accent2="accent2" accent3="accent3" accent4="accent4" accent5="accent5" accent6="accent6" hlink="hlink" folHlink="folHlink"/>
    </a:extraClrScheme>
    <a:extraClrScheme>
      <a:clrScheme name="6_Custom Design 5">
        <a:dk1>
          <a:srgbClr val="000000"/>
        </a:dk1>
        <a:lt1>
          <a:srgbClr val="00FFFF"/>
        </a:lt1>
        <a:dk2>
          <a:srgbClr val="000000"/>
        </a:dk2>
        <a:lt2>
          <a:srgbClr val="FFFFCC"/>
        </a:lt2>
        <a:accent1>
          <a:srgbClr val="B2B2B2"/>
        </a:accent1>
        <a:accent2>
          <a:srgbClr val="333399"/>
        </a:accent2>
        <a:accent3>
          <a:srgbClr val="AAFFFF"/>
        </a:accent3>
        <a:accent4>
          <a:srgbClr val="000000"/>
        </a:accent4>
        <a:accent5>
          <a:srgbClr val="D5D5D5"/>
        </a:accent5>
        <a:accent6>
          <a:srgbClr val="2D2D8A"/>
        </a:accent6>
        <a:hlink>
          <a:srgbClr val="CC00CC"/>
        </a:hlink>
        <a:folHlink>
          <a:srgbClr val="FF00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xtured">
  <a:themeElements>
    <a:clrScheme name="1_Textured 10">
      <a:dk1>
        <a:srgbClr val="000000"/>
      </a:dk1>
      <a:lt1>
        <a:srgbClr val="00CCFF"/>
      </a:lt1>
      <a:dk2>
        <a:srgbClr val="E5FFFF"/>
      </a:dk2>
      <a:lt2>
        <a:srgbClr val="000000"/>
      </a:lt2>
      <a:accent1>
        <a:srgbClr val="FFCC00"/>
      </a:accent1>
      <a:accent2>
        <a:srgbClr val="336699"/>
      </a:accent2>
      <a:accent3>
        <a:srgbClr val="AAE2FF"/>
      </a:accent3>
      <a:accent4>
        <a:srgbClr val="000000"/>
      </a:accent4>
      <a:accent5>
        <a:srgbClr val="FFE2AA"/>
      </a:accent5>
      <a:accent6>
        <a:srgbClr val="2D5C8A"/>
      </a:accent6>
      <a:hlink>
        <a:srgbClr val="00CCFF"/>
      </a:hlink>
      <a:folHlink>
        <a:srgbClr val="FFCC00"/>
      </a:folHlink>
    </a:clrScheme>
    <a:fontScheme name="1_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381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1_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1_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1_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1_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1_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1_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1_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
      <a:clrScheme name="1_Textured 9">
        <a:dk1>
          <a:srgbClr val="000000"/>
        </a:dk1>
        <a:lt1>
          <a:srgbClr val="FFFFFF"/>
        </a:lt1>
        <a:dk2>
          <a:srgbClr val="00CCFF"/>
        </a:dk2>
        <a:lt2>
          <a:srgbClr val="E5FFFF"/>
        </a:lt2>
        <a:accent1>
          <a:srgbClr val="FFCC00"/>
        </a:accent1>
        <a:accent2>
          <a:srgbClr val="336699"/>
        </a:accent2>
        <a:accent3>
          <a:srgbClr val="AAE2FF"/>
        </a:accent3>
        <a:accent4>
          <a:srgbClr val="DADADA"/>
        </a:accent4>
        <a:accent5>
          <a:srgbClr val="FFE2A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1_Textured 10">
        <a:dk1>
          <a:srgbClr val="000000"/>
        </a:dk1>
        <a:lt1>
          <a:srgbClr val="00CCFF"/>
        </a:lt1>
        <a:dk2>
          <a:srgbClr val="E5FFFF"/>
        </a:dk2>
        <a:lt2>
          <a:srgbClr val="000000"/>
        </a:lt2>
        <a:accent1>
          <a:srgbClr val="FFCC00"/>
        </a:accent1>
        <a:accent2>
          <a:srgbClr val="336699"/>
        </a:accent2>
        <a:accent3>
          <a:srgbClr val="AAE2FF"/>
        </a:accent3>
        <a:accent4>
          <a:srgbClr val="000000"/>
        </a:accent4>
        <a:accent5>
          <a:srgbClr val="FFE2AA"/>
        </a:accent5>
        <a:accent6>
          <a:srgbClr val="2D5C8A"/>
        </a:accent6>
        <a:hlink>
          <a:srgbClr val="00CCFF"/>
        </a:hlink>
        <a:folHlink>
          <a:srgbClr val="FFCC00"/>
        </a:folHlink>
      </a:clrScheme>
      <a:clrMap bg1="lt1" tx1="dk1" bg2="lt2" tx2="dk2" accent1="accent1" accent2="accent2" accent3="accent3" accent4="accent4" accent5="accent5" accent6="accent6" hlink="hlink" folHlink="folHlink"/>
    </a:extraClrScheme>
    <a:extraClrScheme>
      <a:clrScheme name="1_Textured 11">
        <a:dk1>
          <a:srgbClr val="000000"/>
        </a:dk1>
        <a:lt1>
          <a:srgbClr val="00CCFF"/>
        </a:lt1>
        <a:dk2>
          <a:srgbClr val="E5FFFF"/>
        </a:dk2>
        <a:lt2>
          <a:srgbClr val="000066"/>
        </a:lt2>
        <a:accent1>
          <a:srgbClr val="FFCC00"/>
        </a:accent1>
        <a:accent2>
          <a:srgbClr val="336699"/>
        </a:accent2>
        <a:accent3>
          <a:srgbClr val="AAE2FF"/>
        </a:accent3>
        <a:accent4>
          <a:srgbClr val="000000"/>
        </a:accent4>
        <a:accent5>
          <a:srgbClr val="FFE2AA"/>
        </a:accent5>
        <a:accent6>
          <a:srgbClr val="2D5C8A"/>
        </a:accent6>
        <a:hlink>
          <a:srgbClr val="00CCFF"/>
        </a:hlink>
        <a:folHlink>
          <a:srgbClr val="FFCC00"/>
        </a:folHlink>
      </a:clrScheme>
      <a:clrMap bg1="lt1" tx1="dk1" bg2="lt2" tx2="dk2" accent1="accent1" accent2="accent2" accent3="accent3" accent4="accent4" accent5="accent5" accent6="accent6" hlink="hlink" folHlink="folHlink"/>
    </a:extraClrScheme>
    <a:extraClrScheme>
      <a:clrScheme name="1_Textured 12">
        <a:dk1>
          <a:srgbClr val="000000"/>
        </a:dk1>
        <a:lt1>
          <a:srgbClr val="FFFFFF"/>
        </a:lt1>
        <a:dk2>
          <a:srgbClr val="000000"/>
        </a:dk2>
        <a:lt2>
          <a:srgbClr val="808080"/>
        </a:lt2>
        <a:accent1>
          <a:srgbClr val="000000"/>
        </a:accent1>
        <a:accent2>
          <a:srgbClr val="000000"/>
        </a:accent2>
        <a:accent3>
          <a:srgbClr val="FFFFFF"/>
        </a:accent3>
        <a:accent4>
          <a:srgbClr val="000000"/>
        </a:accent4>
        <a:accent5>
          <a:srgbClr val="AAAAAA"/>
        </a:accent5>
        <a:accent6>
          <a:srgbClr val="000000"/>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8_Custom Design">
  <a:themeElements>
    <a:clrScheme name="8_Custom Design 14">
      <a:dk1>
        <a:srgbClr val="000000"/>
      </a:dk1>
      <a:lt1>
        <a:srgbClr val="FFFF66"/>
      </a:lt1>
      <a:dk2>
        <a:srgbClr val="000000"/>
      </a:dk2>
      <a:lt2>
        <a:srgbClr val="808080"/>
      </a:lt2>
      <a:accent1>
        <a:srgbClr val="FFFFFF"/>
      </a:accent1>
      <a:accent2>
        <a:srgbClr val="333399"/>
      </a:accent2>
      <a:accent3>
        <a:srgbClr val="FFFFB8"/>
      </a:accent3>
      <a:accent4>
        <a:srgbClr val="000000"/>
      </a:accent4>
      <a:accent5>
        <a:srgbClr val="FFFFFF"/>
      </a:accent5>
      <a:accent6>
        <a:srgbClr val="2D2D8A"/>
      </a:accent6>
      <a:hlink>
        <a:srgbClr val="009999"/>
      </a:hlink>
      <a:folHlink>
        <a:srgbClr val="99CC00"/>
      </a:folHlink>
    </a:clrScheme>
    <a:fontScheme name="8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8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8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8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_Custom Design 2">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8_Custom Design 3">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8_Custom Design 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8_Custom Design 5">
        <a:dk1>
          <a:srgbClr val="000000"/>
        </a:dk1>
        <a:lt1>
          <a:srgbClr val="FFFF99"/>
        </a:lt1>
        <a:dk2>
          <a:srgbClr val="000000"/>
        </a:dk2>
        <a:lt2>
          <a:srgbClr val="808080"/>
        </a:lt2>
        <a:accent1>
          <a:srgbClr val="BBE0E3"/>
        </a:accent1>
        <a:accent2>
          <a:srgbClr val="333399"/>
        </a:accent2>
        <a:accent3>
          <a:srgbClr val="FFFFCA"/>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_Custom Design 6">
        <a:dk1>
          <a:srgbClr val="000000"/>
        </a:dk1>
        <a:lt1>
          <a:srgbClr val="FFFFCC"/>
        </a:lt1>
        <a:dk2>
          <a:srgbClr val="000000"/>
        </a:dk2>
        <a:lt2>
          <a:srgbClr val="808080"/>
        </a:lt2>
        <a:accent1>
          <a:srgbClr val="BBE0E3"/>
        </a:accent1>
        <a:accent2>
          <a:srgbClr val="333399"/>
        </a:accent2>
        <a:accent3>
          <a:srgbClr val="FFFFE2"/>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_Custom Design 7">
        <a:dk1>
          <a:srgbClr val="000000"/>
        </a:dk1>
        <a:lt1>
          <a:srgbClr val="FFFF99"/>
        </a:lt1>
        <a:dk2>
          <a:srgbClr val="000000"/>
        </a:dk2>
        <a:lt2>
          <a:srgbClr val="808080"/>
        </a:lt2>
        <a:accent1>
          <a:srgbClr val="FFFFFF"/>
        </a:accent1>
        <a:accent2>
          <a:srgbClr val="333399"/>
        </a:accent2>
        <a:accent3>
          <a:srgbClr val="FFFFCA"/>
        </a:accent3>
        <a:accent4>
          <a:srgbClr val="000000"/>
        </a:accent4>
        <a:accent5>
          <a:srgbClr val="FFFFF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_Custom Design 8">
        <a:dk1>
          <a:srgbClr val="000000"/>
        </a:dk1>
        <a:lt1>
          <a:srgbClr val="FFFFCC"/>
        </a:lt1>
        <a:dk2>
          <a:srgbClr val="000000"/>
        </a:dk2>
        <a:lt2>
          <a:srgbClr val="808080"/>
        </a:lt2>
        <a:accent1>
          <a:srgbClr val="FFFFFF"/>
        </a:accent1>
        <a:accent2>
          <a:srgbClr val="333399"/>
        </a:accent2>
        <a:accent3>
          <a:srgbClr val="FFFFE2"/>
        </a:accent3>
        <a:accent4>
          <a:srgbClr val="000000"/>
        </a:accent4>
        <a:accent5>
          <a:srgbClr val="FFFFF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_Custom Design 9">
        <a:dk1>
          <a:srgbClr val="000000"/>
        </a:dk1>
        <a:lt1>
          <a:srgbClr val="FFFFFF"/>
        </a:lt1>
        <a:dk2>
          <a:srgbClr val="000000"/>
        </a:dk2>
        <a:lt2>
          <a:srgbClr val="808080"/>
        </a:lt2>
        <a:accent1>
          <a:srgbClr val="FFFFFF"/>
        </a:accent1>
        <a:accent2>
          <a:srgbClr val="000000"/>
        </a:accent2>
        <a:accent3>
          <a:srgbClr val="FFFFFF"/>
        </a:accent3>
        <a:accent4>
          <a:srgbClr val="000000"/>
        </a:accent4>
        <a:accent5>
          <a:srgbClr val="FFFFFF"/>
        </a:accent5>
        <a:accent6>
          <a:srgbClr val="000000"/>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_Custom Design 10">
        <a:dk1>
          <a:srgbClr val="000000"/>
        </a:dk1>
        <a:lt1>
          <a:srgbClr val="FFFFFF"/>
        </a:lt1>
        <a:dk2>
          <a:srgbClr val="000000"/>
        </a:dk2>
        <a:lt2>
          <a:srgbClr val="808080"/>
        </a:lt2>
        <a:accent1>
          <a:srgbClr val="FFFFFF"/>
        </a:accent1>
        <a:accent2>
          <a:srgbClr val="FFFFFF"/>
        </a:accent2>
        <a:accent3>
          <a:srgbClr val="FFFFFF"/>
        </a:accent3>
        <a:accent4>
          <a:srgbClr val="000000"/>
        </a:accent4>
        <a:accent5>
          <a:srgbClr val="FFFFFF"/>
        </a:accent5>
        <a:accent6>
          <a:srgbClr val="E7E7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8_Custom Design 11">
        <a:dk1>
          <a:srgbClr val="000000"/>
        </a:dk1>
        <a:lt1>
          <a:srgbClr val="FFFFFF"/>
        </a:lt1>
        <a:dk2>
          <a:srgbClr val="000000"/>
        </a:dk2>
        <a:lt2>
          <a:srgbClr val="808080"/>
        </a:lt2>
        <a:accent1>
          <a:srgbClr val="FFFFFF"/>
        </a:accent1>
        <a:accent2>
          <a:srgbClr val="FFFFFF"/>
        </a:accent2>
        <a:accent3>
          <a:srgbClr val="FFFFFF"/>
        </a:accent3>
        <a:accent4>
          <a:srgbClr val="000000"/>
        </a:accent4>
        <a:accent5>
          <a:srgbClr val="FFFFFF"/>
        </a:accent5>
        <a:accent6>
          <a:srgbClr val="E7E7E7"/>
        </a:accent6>
        <a:hlink>
          <a:srgbClr val="000000"/>
        </a:hlink>
        <a:folHlink>
          <a:srgbClr val="AF67FF"/>
        </a:folHlink>
      </a:clrScheme>
      <a:clrMap bg1="lt1" tx1="dk1" bg2="lt2" tx2="dk2" accent1="accent1" accent2="accent2" accent3="accent3" accent4="accent4" accent5="accent5" accent6="accent6" hlink="hlink" folHlink="folHlink"/>
    </a:extraClrScheme>
    <a:extraClrScheme>
      <a:clrScheme name="8_Custom Design 12">
        <a:dk1>
          <a:srgbClr val="000000"/>
        </a:dk1>
        <a:lt1>
          <a:srgbClr val="FFFFFF"/>
        </a:lt1>
        <a:dk2>
          <a:srgbClr val="000000"/>
        </a:dk2>
        <a:lt2>
          <a:srgbClr val="808080"/>
        </a:lt2>
        <a:accent1>
          <a:srgbClr val="FFFFFF"/>
        </a:accent1>
        <a:accent2>
          <a:srgbClr val="FFFFFF"/>
        </a:accent2>
        <a:accent3>
          <a:srgbClr val="FFFFFF"/>
        </a:accent3>
        <a:accent4>
          <a:srgbClr val="000000"/>
        </a:accent4>
        <a:accent5>
          <a:srgbClr val="FFFFFF"/>
        </a:accent5>
        <a:accent6>
          <a:srgbClr val="E7E7E7"/>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_Custom Design 13">
        <a:dk1>
          <a:srgbClr val="000000"/>
        </a:dk1>
        <a:lt1>
          <a:srgbClr val="FFFF66"/>
        </a:lt1>
        <a:dk2>
          <a:srgbClr val="000000"/>
        </a:dk2>
        <a:lt2>
          <a:srgbClr val="808080"/>
        </a:lt2>
        <a:accent1>
          <a:srgbClr val="BBE0E3"/>
        </a:accent1>
        <a:accent2>
          <a:srgbClr val="333399"/>
        </a:accent2>
        <a:accent3>
          <a:srgbClr val="FFFFB8"/>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_Custom Design 14">
        <a:dk1>
          <a:srgbClr val="000000"/>
        </a:dk1>
        <a:lt1>
          <a:srgbClr val="FFFF66"/>
        </a:lt1>
        <a:dk2>
          <a:srgbClr val="000000"/>
        </a:dk2>
        <a:lt2>
          <a:srgbClr val="808080"/>
        </a:lt2>
        <a:accent1>
          <a:srgbClr val="FFFFFF"/>
        </a:accent1>
        <a:accent2>
          <a:srgbClr val="333399"/>
        </a:accent2>
        <a:accent3>
          <a:srgbClr val="FFFFB8"/>
        </a:accent3>
        <a:accent4>
          <a:srgbClr val="000000"/>
        </a:accent4>
        <a:accent5>
          <a:srgbClr val="FFFFF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Capsules">
  <a:themeElements>
    <a:clrScheme name="5_Capsules 1">
      <a:dk1>
        <a:srgbClr val="000000"/>
      </a:dk1>
      <a:lt1>
        <a:srgbClr val="FFFFFF"/>
      </a:lt1>
      <a:dk2>
        <a:srgbClr val="006666"/>
      </a:dk2>
      <a:lt2>
        <a:srgbClr val="FFFF99"/>
      </a:lt2>
      <a:accent1>
        <a:srgbClr val="FFFFFF"/>
      </a:accent1>
      <a:accent2>
        <a:srgbClr val="99CC99"/>
      </a:accent2>
      <a:accent3>
        <a:srgbClr val="FFFFFF"/>
      </a:accent3>
      <a:accent4>
        <a:srgbClr val="000000"/>
      </a:accent4>
      <a:accent5>
        <a:srgbClr val="FFFFFF"/>
      </a:accent5>
      <a:accent6>
        <a:srgbClr val="8AB98A"/>
      </a:accent6>
      <a:hlink>
        <a:srgbClr val="003366"/>
      </a:hlink>
      <a:folHlink>
        <a:srgbClr val="CC99FF"/>
      </a:folHlink>
    </a:clrScheme>
    <a:fontScheme name="5_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5_Capsules 1">
        <a:dk1>
          <a:srgbClr val="000000"/>
        </a:dk1>
        <a:lt1>
          <a:srgbClr val="FFFFFF"/>
        </a:lt1>
        <a:dk2>
          <a:srgbClr val="006666"/>
        </a:dk2>
        <a:lt2>
          <a:srgbClr val="FFFF99"/>
        </a:lt2>
        <a:accent1>
          <a:srgbClr val="FFFFFF"/>
        </a:accent1>
        <a:accent2>
          <a:srgbClr val="99CC99"/>
        </a:accent2>
        <a:accent3>
          <a:srgbClr val="FFFFFF"/>
        </a:accent3>
        <a:accent4>
          <a:srgbClr val="000000"/>
        </a:accent4>
        <a:accent5>
          <a:srgbClr val="FFFFFF"/>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5_Capsules 2">
        <a:dk1>
          <a:srgbClr val="000000"/>
        </a:dk1>
        <a:lt1>
          <a:srgbClr val="00FFFF"/>
        </a:lt1>
        <a:dk2>
          <a:srgbClr val="000000"/>
        </a:dk2>
        <a:lt2>
          <a:srgbClr val="000099"/>
        </a:lt2>
        <a:accent1>
          <a:srgbClr val="FFFF99"/>
        </a:accent1>
        <a:accent2>
          <a:srgbClr val="333399"/>
        </a:accent2>
        <a:accent3>
          <a:srgbClr val="AAFFFF"/>
        </a:accent3>
        <a:accent4>
          <a:srgbClr val="000000"/>
        </a:accent4>
        <a:accent5>
          <a:srgbClr val="FFFFCA"/>
        </a:accent5>
        <a:accent6>
          <a:srgbClr val="2D2D8A"/>
        </a:accent6>
        <a:hlink>
          <a:srgbClr val="000066"/>
        </a:hlink>
        <a:folHlink>
          <a:srgbClr val="000066"/>
        </a:folHlink>
      </a:clrScheme>
      <a:clrMap bg1="lt1" tx1="dk1" bg2="lt2" tx2="dk2" accent1="accent1" accent2="accent2" accent3="accent3" accent4="accent4" accent5="accent5" accent6="accent6" hlink="hlink" folHlink="folHlink"/>
    </a:extraClrScheme>
    <a:extraClrScheme>
      <a:clrScheme name="5_Capsules 3">
        <a:dk1>
          <a:srgbClr val="000000"/>
        </a:dk1>
        <a:lt1>
          <a:srgbClr val="99FF99"/>
        </a:lt1>
        <a:dk2>
          <a:srgbClr val="000000"/>
        </a:dk2>
        <a:lt2>
          <a:srgbClr val="808080"/>
        </a:lt2>
        <a:accent1>
          <a:srgbClr val="66CCFF"/>
        </a:accent1>
        <a:accent2>
          <a:srgbClr val="00CCFF"/>
        </a:accent2>
        <a:accent3>
          <a:srgbClr val="CAFFCA"/>
        </a:accent3>
        <a:accent4>
          <a:srgbClr val="000000"/>
        </a:accent4>
        <a:accent5>
          <a:srgbClr val="B8E2FF"/>
        </a:accent5>
        <a:accent6>
          <a:srgbClr val="00B9E7"/>
        </a:accent6>
        <a:hlink>
          <a:srgbClr val="0000FF"/>
        </a:hlink>
        <a:folHlink>
          <a:srgbClr val="FF3300"/>
        </a:folHlink>
      </a:clrScheme>
      <a:clrMap bg1="lt1" tx1="dk1" bg2="lt2" tx2="dk2" accent1="accent1" accent2="accent2" accent3="accent3" accent4="accent4" accent5="accent5" accent6="accent6" hlink="hlink" folHlink="folHlink"/>
    </a:extraClrScheme>
    <a:extraClrScheme>
      <a:clrScheme name="5_Capsules 4">
        <a:dk1>
          <a:srgbClr val="000000"/>
        </a:dk1>
        <a:lt1>
          <a:srgbClr val="00FFFF"/>
        </a:lt1>
        <a:dk2>
          <a:srgbClr val="FFFF00"/>
        </a:dk2>
        <a:lt2>
          <a:srgbClr val="FFFFCC"/>
        </a:lt2>
        <a:accent1>
          <a:srgbClr val="FFFF99"/>
        </a:accent1>
        <a:accent2>
          <a:srgbClr val="333399"/>
        </a:accent2>
        <a:accent3>
          <a:srgbClr val="AAFFFF"/>
        </a:accent3>
        <a:accent4>
          <a:srgbClr val="000000"/>
        </a:accent4>
        <a:accent5>
          <a:srgbClr val="FFFFCA"/>
        </a:accent5>
        <a:accent6>
          <a:srgbClr val="2D2D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5_Capsules 5">
        <a:dk1>
          <a:srgbClr val="000000"/>
        </a:dk1>
        <a:lt1>
          <a:srgbClr val="00FFFF"/>
        </a:lt1>
        <a:dk2>
          <a:srgbClr val="000000"/>
        </a:dk2>
        <a:lt2>
          <a:srgbClr val="FFFFCC"/>
        </a:lt2>
        <a:accent1>
          <a:srgbClr val="B2B2B2"/>
        </a:accent1>
        <a:accent2>
          <a:srgbClr val="333399"/>
        </a:accent2>
        <a:accent3>
          <a:srgbClr val="AAFFFF"/>
        </a:accent3>
        <a:accent4>
          <a:srgbClr val="000000"/>
        </a:accent4>
        <a:accent5>
          <a:srgbClr val="D5D5D5"/>
        </a:accent5>
        <a:accent6>
          <a:srgbClr val="2D2D8A"/>
        </a:accent6>
        <a:hlink>
          <a:srgbClr val="FFFF00"/>
        </a:hlink>
        <a:folHlink>
          <a:srgbClr val="FF0000"/>
        </a:folHlink>
      </a:clrScheme>
      <a:clrMap bg1="lt1" tx1="dk1" bg2="lt2" tx2="dk2" accent1="accent1" accent2="accent2" accent3="accent3" accent4="accent4" accent5="accent5" accent6="accent6" hlink="hlink" folHlink="folHlink"/>
    </a:extraClrScheme>
    <a:extraClrScheme>
      <a:clrScheme name="5_Capsules 6">
        <a:dk1>
          <a:srgbClr val="000000"/>
        </a:dk1>
        <a:lt1>
          <a:srgbClr val="00FFFF"/>
        </a:lt1>
        <a:dk2>
          <a:srgbClr val="000000"/>
        </a:dk2>
        <a:lt2>
          <a:srgbClr val="FFFFCC"/>
        </a:lt2>
        <a:accent1>
          <a:srgbClr val="B2B2B2"/>
        </a:accent1>
        <a:accent2>
          <a:srgbClr val="333399"/>
        </a:accent2>
        <a:accent3>
          <a:srgbClr val="AAFFFF"/>
        </a:accent3>
        <a:accent4>
          <a:srgbClr val="000000"/>
        </a:accent4>
        <a:accent5>
          <a:srgbClr val="D5D5D5"/>
        </a:accent5>
        <a:accent6>
          <a:srgbClr val="2D2D8A"/>
        </a:accent6>
        <a:hlink>
          <a:srgbClr val="CC00CC"/>
        </a:hlink>
        <a:folHlink>
          <a:srgbClr val="FF00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Capsules">
  <a:themeElements>
    <a:clrScheme name="2_Capsules 2">
      <a:dk1>
        <a:srgbClr val="000000"/>
      </a:dk1>
      <a:lt1>
        <a:srgbClr val="FFFFFF"/>
      </a:lt1>
      <a:dk2>
        <a:srgbClr val="006666"/>
      </a:dk2>
      <a:lt2>
        <a:srgbClr val="666699"/>
      </a:lt2>
      <a:accent1>
        <a:srgbClr val="FFFF99"/>
      </a:accent1>
      <a:accent2>
        <a:srgbClr val="0000FF"/>
      </a:accent2>
      <a:accent3>
        <a:srgbClr val="FFFFFF"/>
      </a:accent3>
      <a:accent4>
        <a:srgbClr val="000000"/>
      </a:accent4>
      <a:accent5>
        <a:srgbClr val="FFFFCA"/>
      </a:accent5>
      <a:accent6>
        <a:srgbClr val="0000E7"/>
      </a:accent6>
      <a:hlink>
        <a:srgbClr val="0000FF"/>
      </a:hlink>
      <a:folHlink>
        <a:srgbClr val="FF0000"/>
      </a:folHlink>
    </a:clrScheme>
    <a:fontScheme name="2_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2_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2_Capsules 2">
        <a:dk1>
          <a:srgbClr val="000000"/>
        </a:dk1>
        <a:lt1>
          <a:srgbClr val="FFFFFF"/>
        </a:lt1>
        <a:dk2>
          <a:srgbClr val="006666"/>
        </a:dk2>
        <a:lt2>
          <a:srgbClr val="666699"/>
        </a:lt2>
        <a:accent1>
          <a:srgbClr val="FFFF99"/>
        </a:accent1>
        <a:accent2>
          <a:srgbClr val="0000FF"/>
        </a:accent2>
        <a:accent3>
          <a:srgbClr val="FFFFFF"/>
        </a:accent3>
        <a:accent4>
          <a:srgbClr val="000000"/>
        </a:accent4>
        <a:accent5>
          <a:srgbClr val="FFFFCA"/>
        </a:accent5>
        <a:accent6>
          <a:srgbClr val="0000E7"/>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2_Capsules 3">
        <a:dk1>
          <a:srgbClr val="000000"/>
        </a:dk1>
        <a:lt1>
          <a:srgbClr val="99FF99"/>
        </a:lt1>
        <a:dk2>
          <a:srgbClr val="000000"/>
        </a:dk2>
        <a:lt2>
          <a:srgbClr val="808080"/>
        </a:lt2>
        <a:accent1>
          <a:srgbClr val="66CCFF"/>
        </a:accent1>
        <a:accent2>
          <a:srgbClr val="00CCFF"/>
        </a:accent2>
        <a:accent3>
          <a:srgbClr val="CAFFCA"/>
        </a:accent3>
        <a:accent4>
          <a:srgbClr val="000000"/>
        </a:accent4>
        <a:accent5>
          <a:srgbClr val="B8E2FF"/>
        </a:accent5>
        <a:accent6>
          <a:srgbClr val="00B9E7"/>
        </a:accent6>
        <a:hlink>
          <a:srgbClr val="0000FF"/>
        </a:hlink>
        <a:folHlink>
          <a:srgbClr val="FF3300"/>
        </a:folHlink>
      </a:clrScheme>
      <a:clrMap bg1="lt1" tx1="dk1" bg2="lt2" tx2="dk2" accent1="accent1" accent2="accent2" accent3="accent3" accent4="accent4" accent5="accent5" accent6="accent6" hlink="hlink" folHlink="folHlink"/>
    </a:extraClrScheme>
    <a:extraClrScheme>
      <a:clrScheme name="2_Capsules 4">
        <a:dk1>
          <a:srgbClr val="000000"/>
        </a:dk1>
        <a:lt1>
          <a:srgbClr val="00FFFF"/>
        </a:lt1>
        <a:dk2>
          <a:srgbClr val="FFFF00"/>
        </a:dk2>
        <a:lt2>
          <a:srgbClr val="FFFFCC"/>
        </a:lt2>
        <a:accent1>
          <a:srgbClr val="FFFF99"/>
        </a:accent1>
        <a:accent2>
          <a:srgbClr val="333399"/>
        </a:accent2>
        <a:accent3>
          <a:srgbClr val="AAFFFF"/>
        </a:accent3>
        <a:accent4>
          <a:srgbClr val="000000"/>
        </a:accent4>
        <a:accent5>
          <a:srgbClr val="FFFFCA"/>
        </a:accent5>
        <a:accent6>
          <a:srgbClr val="2D2D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2_Capsules 5">
        <a:dk1>
          <a:srgbClr val="000000"/>
        </a:dk1>
        <a:lt1>
          <a:srgbClr val="00FFFF"/>
        </a:lt1>
        <a:dk2>
          <a:srgbClr val="000000"/>
        </a:dk2>
        <a:lt2>
          <a:srgbClr val="FFFFCC"/>
        </a:lt2>
        <a:accent1>
          <a:srgbClr val="B2B2B2"/>
        </a:accent1>
        <a:accent2>
          <a:srgbClr val="333399"/>
        </a:accent2>
        <a:accent3>
          <a:srgbClr val="AAFFFF"/>
        </a:accent3>
        <a:accent4>
          <a:srgbClr val="000000"/>
        </a:accent4>
        <a:accent5>
          <a:srgbClr val="D5D5D5"/>
        </a:accent5>
        <a:accent6>
          <a:srgbClr val="2D2D8A"/>
        </a:accent6>
        <a:hlink>
          <a:srgbClr val="FFFF00"/>
        </a:hlink>
        <a:folHlink>
          <a:srgbClr val="FF0000"/>
        </a:folHlink>
      </a:clrScheme>
      <a:clrMap bg1="lt1" tx1="dk1" bg2="lt2" tx2="dk2" accent1="accent1" accent2="accent2" accent3="accent3" accent4="accent4" accent5="accent5" accent6="accent6" hlink="hlink" folHlink="folHlink"/>
    </a:extraClrScheme>
    <a:extraClrScheme>
      <a:clrScheme name="2_Capsules 6">
        <a:dk1>
          <a:srgbClr val="000000"/>
        </a:dk1>
        <a:lt1>
          <a:srgbClr val="00FFFF"/>
        </a:lt1>
        <a:dk2>
          <a:srgbClr val="000000"/>
        </a:dk2>
        <a:lt2>
          <a:srgbClr val="FFFFCC"/>
        </a:lt2>
        <a:accent1>
          <a:srgbClr val="B2B2B2"/>
        </a:accent1>
        <a:accent2>
          <a:srgbClr val="333399"/>
        </a:accent2>
        <a:accent3>
          <a:srgbClr val="AAFFFF"/>
        </a:accent3>
        <a:accent4>
          <a:srgbClr val="000000"/>
        </a:accent4>
        <a:accent5>
          <a:srgbClr val="D5D5D5"/>
        </a:accent5>
        <a:accent6>
          <a:srgbClr val="2D2D8A"/>
        </a:accent6>
        <a:hlink>
          <a:srgbClr val="CC00CC"/>
        </a:hlink>
        <a:folHlink>
          <a:srgbClr val="FF00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Capsules">
  <a:themeElements>
    <a:clrScheme name="6_Capsules 1">
      <a:dk1>
        <a:srgbClr val="000000"/>
      </a:dk1>
      <a:lt1>
        <a:srgbClr val="FFFFFF"/>
      </a:lt1>
      <a:dk2>
        <a:srgbClr val="006666"/>
      </a:dk2>
      <a:lt2>
        <a:srgbClr val="C0C0C0"/>
      </a:lt2>
      <a:accent1>
        <a:srgbClr val="FFFF66"/>
      </a:accent1>
      <a:accent2>
        <a:srgbClr val="99CC99"/>
      </a:accent2>
      <a:accent3>
        <a:srgbClr val="FFFFFF"/>
      </a:accent3>
      <a:accent4>
        <a:srgbClr val="000000"/>
      </a:accent4>
      <a:accent5>
        <a:srgbClr val="FFFFB8"/>
      </a:accent5>
      <a:accent6>
        <a:srgbClr val="8AB98A"/>
      </a:accent6>
      <a:hlink>
        <a:srgbClr val="0000FF"/>
      </a:hlink>
      <a:folHlink>
        <a:srgbClr val="FF0000"/>
      </a:folHlink>
    </a:clrScheme>
    <a:fontScheme name="6_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6_Capsules 1">
        <a:dk1>
          <a:srgbClr val="000000"/>
        </a:dk1>
        <a:lt1>
          <a:srgbClr val="FFFFFF"/>
        </a:lt1>
        <a:dk2>
          <a:srgbClr val="006666"/>
        </a:dk2>
        <a:lt2>
          <a:srgbClr val="C0C0C0"/>
        </a:lt2>
        <a:accent1>
          <a:srgbClr val="FFFF66"/>
        </a:accent1>
        <a:accent2>
          <a:srgbClr val="99CC99"/>
        </a:accent2>
        <a:accent3>
          <a:srgbClr val="FFFFFF"/>
        </a:accent3>
        <a:accent4>
          <a:srgbClr val="000000"/>
        </a:accent4>
        <a:accent5>
          <a:srgbClr val="FFFFB8"/>
        </a:accent5>
        <a:accent6>
          <a:srgbClr val="8AB9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6_Capsules 2">
        <a:dk1>
          <a:srgbClr val="000000"/>
        </a:dk1>
        <a:lt1>
          <a:srgbClr val="99FF99"/>
        </a:lt1>
        <a:dk2>
          <a:srgbClr val="000000"/>
        </a:dk2>
        <a:lt2>
          <a:srgbClr val="808080"/>
        </a:lt2>
        <a:accent1>
          <a:srgbClr val="66CCFF"/>
        </a:accent1>
        <a:accent2>
          <a:srgbClr val="00CCFF"/>
        </a:accent2>
        <a:accent3>
          <a:srgbClr val="CAFFCA"/>
        </a:accent3>
        <a:accent4>
          <a:srgbClr val="000000"/>
        </a:accent4>
        <a:accent5>
          <a:srgbClr val="B8E2FF"/>
        </a:accent5>
        <a:accent6>
          <a:srgbClr val="00B9E7"/>
        </a:accent6>
        <a:hlink>
          <a:srgbClr val="0000FF"/>
        </a:hlink>
        <a:folHlink>
          <a:srgbClr val="FF3300"/>
        </a:folHlink>
      </a:clrScheme>
      <a:clrMap bg1="lt1" tx1="dk1" bg2="lt2" tx2="dk2" accent1="accent1" accent2="accent2" accent3="accent3" accent4="accent4" accent5="accent5" accent6="accent6" hlink="hlink" folHlink="folHlink"/>
    </a:extraClrScheme>
    <a:extraClrScheme>
      <a:clrScheme name="6_Capsules 3">
        <a:dk1>
          <a:srgbClr val="000000"/>
        </a:dk1>
        <a:lt1>
          <a:srgbClr val="00FFFF"/>
        </a:lt1>
        <a:dk2>
          <a:srgbClr val="FFFF00"/>
        </a:dk2>
        <a:lt2>
          <a:srgbClr val="FFFFCC"/>
        </a:lt2>
        <a:accent1>
          <a:srgbClr val="FFFF99"/>
        </a:accent1>
        <a:accent2>
          <a:srgbClr val="333399"/>
        </a:accent2>
        <a:accent3>
          <a:srgbClr val="AAFFFF"/>
        </a:accent3>
        <a:accent4>
          <a:srgbClr val="000000"/>
        </a:accent4>
        <a:accent5>
          <a:srgbClr val="FFFFCA"/>
        </a:accent5>
        <a:accent6>
          <a:srgbClr val="2D2D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6_Capsules 4">
        <a:dk1>
          <a:srgbClr val="000000"/>
        </a:dk1>
        <a:lt1>
          <a:srgbClr val="00FFFF"/>
        </a:lt1>
        <a:dk2>
          <a:srgbClr val="000000"/>
        </a:dk2>
        <a:lt2>
          <a:srgbClr val="FFFFCC"/>
        </a:lt2>
        <a:accent1>
          <a:srgbClr val="B2B2B2"/>
        </a:accent1>
        <a:accent2>
          <a:srgbClr val="333399"/>
        </a:accent2>
        <a:accent3>
          <a:srgbClr val="AAFFFF"/>
        </a:accent3>
        <a:accent4>
          <a:srgbClr val="000000"/>
        </a:accent4>
        <a:accent5>
          <a:srgbClr val="D5D5D5"/>
        </a:accent5>
        <a:accent6>
          <a:srgbClr val="2D2D8A"/>
        </a:accent6>
        <a:hlink>
          <a:srgbClr val="FFFF00"/>
        </a:hlink>
        <a:folHlink>
          <a:srgbClr val="FF0000"/>
        </a:folHlink>
      </a:clrScheme>
      <a:clrMap bg1="lt1" tx1="dk1" bg2="lt2" tx2="dk2" accent1="accent1" accent2="accent2" accent3="accent3" accent4="accent4" accent5="accent5" accent6="accent6" hlink="hlink" folHlink="folHlink"/>
    </a:extraClrScheme>
    <a:extraClrScheme>
      <a:clrScheme name="6_Capsules 5">
        <a:dk1>
          <a:srgbClr val="000000"/>
        </a:dk1>
        <a:lt1>
          <a:srgbClr val="00FFFF"/>
        </a:lt1>
        <a:dk2>
          <a:srgbClr val="000000"/>
        </a:dk2>
        <a:lt2>
          <a:srgbClr val="FFFFCC"/>
        </a:lt2>
        <a:accent1>
          <a:srgbClr val="B2B2B2"/>
        </a:accent1>
        <a:accent2>
          <a:srgbClr val="333399"/>
        </a:accent2>
        <a:accent3>
          <a:srgbClr val="AAFFFF"/>
        </a:accent3>
        <a:accent4>
          <a:srgbClr val="000000"/>
        </a:accent4>
        <a:accent5>
          <a:srgbClr val="D5D5D5"/>
        </a:accent5>
        <a:accent6>
          <a:srgbClr val="2D2D8A"/>
        </a:accent6>
        <a:hlink>
          <a:srgbClr val="CC00CC"/>
        </a:hlink>
        <a:folHlink>
          <a:srgbClr val="FF00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7_Capsules">
  <a:themeElements>
    <a:clrScheme name="3_Capsules 5">
      <a:dk1>
        <a:srgbClr val="000000"/>
      </a:dk1>
      <a:lt1>
        <a:srgbClr val="00FFFF"/>
      </a:lt1>
      <a:dk2>
        <a:srgbClr val="FFFF00"/>
      </a:dk2>
      <a:lt2>
        <a:srgbClr val="FFFFCC"/>
      </a:lt2>
      <a:accent1>
        <a:srgbClr val="FFFF99"/>
      </a:accent1>
      <a:accent2>
        <a:srgbClr val="333399"/>
      </a:accent2>
      <a:accent3>
        <a:srgbClr val="AAFFFF"/>
      </a:accent3>
      <a:accent4>
        <a:srgbClr val="000000"/>
      </a:accent4>
      <a:accent5>
        <a:srgbClr val="FFFFCA"/>
      </a:accent5>
      <a:accent6>
        <a:srgbClr val="2D2D8A"/>
      </a:accent6>
      <a:hlink>
        <a:srgbClr val="0000FF"/>
      </a:hlink>
      <a:folHlink>
        <a:srgbClr val="FF0000"/>
      </a:folHlink>
    </a:clrScheme>
    <a:fontScheme name="3_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3_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3_Capsules 2">
        <a:dk1>
          <a:srgbClr val="000000"/>
        </a:dk1>
        <a:lt1>
          <a:srgbClr val="00FFFF"/>
        </a:lt1>
        <a:dk2>
          <a:srgbClr val="000000"/>
        </a:dk2>
        <a:lt2>
          <a:srgbClr val="FFFFCC"/>
        </a:lt2>
        <a:accent1>
          <a:srgbClr val="FFFF99"/>
        </a:accent1>
        <a:accent2>
          <a:srgbClr val="333399"/>
        </a:accent2>
        <a:accent3>
          <a:srgbClr val="AAFFFF"/>
        </a:accent3>
        <a:accent4>
          <a:srgbClr val="000000"/>
        </a:accent4>
        <a:accent5>
          <a:srgbClr val="FFFFCA"/>
        </a:accent5>
        <a:accent6>
          <a:srgbClr val="2D2D8A"/>
        </a:accent6>
        <a:hlink>
          <a:srgbClr val="000066"/>
        </a:hlink>
        <a:folHlink>
          <a:srgbClr val="000066"/>
        </a:folHlink>
      </a:clrScheme>
      <a:clrMap bg1="lt1" tx1="dk1" bg2="lt2" tx2="dk2" accent1="accent1" accent2="accent2" accent3="accent3" accent4="accent4" accent5="accent5" accent6="accent6" hlink="hlink" folHlink="folHlink"/>
    </a:extraClrScheme>
    <a:extraClrScheme>
      <a:clrScheme name="3_Capsules 3">
        <a:dk1>
          <a:srgbClr val="000000"/>
        </a:dk1>
        <a:lt1>
          <a:srgbClr val="00FFFF"/>
        </a:lt1>
        <a:dk2>
          <a:srgbClr val="FFFF00"/>
        </a:dk2>
        <a:lt2>
          <a:srgbClr val="FFFFCC"/>
        </a:lt2>
        <a:accent1>
          <a:srgbClr val="FFFF99"/>
        </a:accent1>
        <a:accent2>
          <a:srgbClr val="333399"/>
        </a:accent2>
        <a:accent3>
          <a:srgbClr val="AAFFFF"/>
        </a:accent3>
        <a:accent4>
          <a:srgbClr val="000000"/>
        </a:accent4>
        <a:accent5>
          <a:srgbClr val="FFFFCA"/>
        </a:accent5>
        <a:accent6>
          <a:srgbClr val="2D2D8A"/>
        </a:accent6>
        <a:hlink>
          <a:srgbClr val="000066"/>
        </a:hlink>
        <a:folHlink>
          <a:srgbClr val="000066"/>
        </a:folHlink>
      </a:clrScheme>
      <a:clrMap bg1="lt1" tx1="dk1" bg2="lt2" tx2="dk2" accent1="accent1" accent2="accent2" accent3="accent3" accent4="accent4" accent5="accent5" accent6="accent6" hlink="hlink" folHlink="folHlink"/>
    </a:extraClrScheme>
    <a:extraClrScheme>
      <a:clrScheme name="3_Capsules 4">
        <a:dk1>
          <a:srgbClr val="000000"/>
        </a:dk1>
        <a:lt1>
          <a:srgbClr val="99FF99"/>
        </a:lt1>
        <a:dk2>
          <a:srgbClr val="000000"/>
        </a:dk2>
        <a:lt2>
          <a:srgbClr val="808080"/>
        </a:lt2>
        <a:accent1>
          <a:srgbClr val="66CCFF"/>
        </a:accent1>
        <a:accent2>
          <a:srgbClr val="00CCFF"/>
        </a:accent2>
        <a:accent3>
          <a:srgbClr val="CAFFCA"/>
        </a:accent3>
        <a:accent4>
          <a:srgbClr val="000000"/>
        </a:accent4>
        <a:accent5>
          <a:srgbClr val="B8E2FF"/>
        </a:accent5>
        <a:accent6>
          <a:srgbClr val="00B9E7"/>
        </a:accent6>
        <a:hlink>
          <a:srgbClr val="0000FF"/>
        </a:hlink>
        <a:folHlink>
          <a:srgbClr val="FF3300"/>
        </a:folHlink>
      </a:clrScheme>
      <a:clrMap bg1="lt1" tx1="dk1" bg2="lt2" tx2="dk2" accent1="accent1" accent2="accent2" accent3="accent3" accent4="accent4" accent5="accent5" accent6="accent6" hlink="hlink" folHlink="folHlink"/>
    </a:extraClrScheme>
    <a:extraClrScheme>
      <a:clrScheme name="3_Capsules 5">
        <a:dk1>
          <a:srgbClr val="000000"/>
        </a:dk1>
        <a:lt1>
          <a:srgbClr val="00FFFF"/>
        </a:lt1>
        <a:dk2>
          <a:srgbClr val="FFFF00"/>
        </a:dk2>
        <a:lt2>
          <a:srgbClr val="FFFFCC"/>
        </a:lt2>
        <a:accent1>
          <a:srgbClr val="FFFF99"/>
        </a:accent1>
        <a:accent2>
          <a:srgbClr val="333399"/>
        </a:accent2>
        <a:accent3>
          <a:srgbClr val="AAFFFF"/>
        </a:accent3>
        <a:accent4>
          <a:srgbClr val="000000"/>
        </a:accent4>
        <a:accent5>
          <a:srgbClr val="FFFFCA"/>
        </a:accent5>
        <a:accent6>
          <a:srgbClr val="2D2D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
      <a:clrScheme name="3_Capsules 6">
        <a:dk1>
          <a:srgbClr val="000000"/>
        </a:dk1>
        <a:lt1>
          <a:srgbClr val="00FFFF"/>
        </a:lt1>
        <a:dk2>
          <a:srgbClr val="000000"/>
        </a:dk2>
        <a:lt2>
          <a:srgbClr val="FFFFCC"/>
        </a:lt2>
        <a:accent1>
          <a:srgbClr val="B2B2B2"/>
        </a:accent1>
        <a:accent2>
          <a:srgbClr val="333399"/>
        </a:accent2>
        <a:accent3>
          <a:srgbClr val="AAFFFF"/>
        </a:accent3>
        <a:accent4>
          <a:srgbClr val="000000"/>
        </a:accent4>
        <a:accent5>
          <a:srgbClr val="D5D5D5"/>
        </a:accent5>
        <a:accent6>
          <a:srgbClr val="2D2D8A"/>
        </a:accent6>
        <a:hlink>
          <a:srgbClr val="FFFF00"/>
        </a:hlink>
        <a:folHlink>
          <a:srgbClr val="FF0000"/>
        </a:folHlink>
      </a:clrScheme>
      <a:clrMap bg1="lt1" tx1="dk1" bg2="lt2" tx2="dk2" accent1="accent1" accent2="accent2" accent3="accent3" accent4="accent4" accent5="accent5" accent6="accent6" hlink="hlink" folHlink="folHlink"/>
    </a:extraClrScheme>
    <a:extraClrScheme>
      <a:clrScheme name="3_Capsules 7">
        <a:dk1>
          <a:srgbClr val="000000"/>
        </a:dk1>
        <a:lt1>
          <a:srgbClr val="00FFFF"/>
        </a:lt1>
        <a:dk2>
          <a:srgbClr val="000000"/>
        </a:dk2>
        <a:lt2>
          <a:srgbClr val="FFFFCC"/>
        </a:lt2>
        <a:accent1>
          <a:srgbClr val="B2B2B2"/>
        </a:accent1>
        <a:accent2>
          <a:srgbClr val="333399"/>
        </a:accent2>
        <a:accent3>
          <a:srgbClr val="AAFFFF"/>
        </a:accent3>
        <a:accent4>
          <a:srgbClr val="000000"/>
        </a:accent4>
        <a:accent5>
          <a:srgbClr val="D5D5D5"/>
        </a:accent5>
        <a:accent6>
          <a:srgbClr val="2D2D8A"/>
        </a:accent6>
        <a:hlink>
          <a:srgbClr val="CC00CC"/>
        </a:hlink>
        <a:folHlink>
          <a:srgbClr val="FF00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8_Capsules">
  <a:themeElements>
    <a:clrScheme name="2_Capsules 1">
      <a:dk1>
        <a:srgbClr val="000000"/>
      </a:dk1>
      <a:lt1>
        <a:srgbClr val="FFFFFF"/>
      </a:lt1>
      <a:dk2>
        <a:srgbClr val="006666"/>
      </a:dk2>
      <a:lt2>
        <a:srgbClr val="C0C0C0"/>
      </a:lt2>
      <a:accent1>
        <a:srgbClr val="FFFF66"/>
      </a:accent1>
      <a:accent2>
        <a:srgbClr val="99CC99"/>
      </a:accent2>
      <a:accent3>
        <a:srgbClr val="FFFFFF"/>
      </a:accent3>
      <a:accent4>
        <a:srgbClr val="000000"/>
      </a:accent4>
      <a:accent5>
        <a:srgbClr val="FFFFB8"/>
      </a:accent5>
      <a:accent6>
        <a:srgbClr val="8AB98A"/>
      </a:accent6>
      <a:hlink>
        <a:srgbClr val="0000FF"/>
      </a:hlink>
      <a:folHlink>
        <a:srgbClr val="FF0000"/>
      </a:folHlink>
    </a:clrScheme>
    <a:fontScheme name="2_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solidFill>
            <a:srgbClr val="008000"/>
          </a:solidFill>
          <a:prstDash val="solid"/>
          <a:round/>
          <a:headEnd type="none" w="med" len="med"/>
          <a:tailEnd type="none" w="med" len="med"/>
        </a:ln>
        <a:effectLst/>
      </a:spPr>
      <a:bodyPr vert="horz" wrap="square" lIns="90000" tIns="46800" rIns="90000" bIns="4680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9050" cap="flat" cmpd="sng" algn="ctr">
          <a:solidFill>
            <a:srgbClr val="008000"/>
          </a:solidFill>
          <a:prstDash val="solid"/>
          <a:round/>
          <a:headEnd type="none" w="med" len="med"/>
          <a:tailEnd type="none" w="med" len="med"/>
        </a:ln>
        <a:effectLst/>
      </a:spPr>
      <a:bodyPr vert="horz" wrap="square" lIns="90000" tIns="46800" rIns="90000" bIns="4680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2_Capsules 1">
        <a:dk1>
          <a:srgbClr val="000000"/>
        </a:dk1>
        <a:lt1>
          <a:srgbClr val="FFFFFF"/>
        </a:lt1>
        <a:dk2>
          <a:srgbClr val="006666"/>
        </a:dk2>
        <a:lt2>
          <a:srgbClr val="C0C0C0"/>
        </a:lt2>
        <a:accent1>
          <a:srgbClr val="FFFF66"/>
        </a:accent1>
        <a:accent2>
          <a:srgbClr val="99CC99"/>
        </a:accent2>
        <a:accent3>
          <a:srgbClr val="FFFFFF"/>
        </a:accent3>
        <a:accent4>
          <a:srgbClr val="000000"/>
        </a:accent4>
        <a:accent5>
          <a:srgbClr val="FFFFB8"/>
        </a:accent5>
        <a:accent6>
          <a:srgbClr val="8AB9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9_Capsules">
  <a:themeElements>
    <a:clrScheme name="2_Capsules 1">
      <a:dk1>
        <a:srgbClr val="000000"/>
      </a:dk1>
      <a:lt1>
        <a:srgbClr val="FFFFFF"/>
      </a:lt1>
      <a:dk2>
        <a:srgbClr val="006666"/>
      </a:dk2>
      <a:lt2>
        <a:srgbClr val="C0C0C0"/>
      </a:lt2>
      <a:accent1>
        <a:srgbClr val="FFFF66"/>
      </a:accent1>
      <a:accent2>
        <a:srgbClr val="99CC99"/>
      </a:accent2>
      <a:accent3>
        <a:srgbClr val="FFFFFF"/>
      </a:accent3>
      <a:accent4>
        <a:srgbClr val="000000"/>
      </a:accent4>
      <a:accent5>
        <a:srgbClr val="FFFFB8"/>
      </a:accent5>
      <a:accent6>
        <a:srgbClr val="8AB98A"/>
      </a:accent6>
      <a:hlink>
        <a:srgbClr val="0000FF"/>
      </a:hlink>
      <a:folHlink>
        <a:srgbClr val="FF0000"/>
      </a:folHlink>
    </a:clrScheme>
    <a:fontScheme name="2_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rgbClr val="0000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rgbClr val="0000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2_Capsules 1">
        <a:dk1>
          <a:srgbClr val="000000"/>
        </a:dk1>
        <a:lt1>
          <a:srgbClr val="FFFFFF"/>
        </a:lt1>
        <a:dk2>
          <a:srgbClr val="006666"/>
        </a:dk2>
        <a:lt2>
          <a:srgbClr val="C0C0C0"/>
        </a:lt2>
        <a:accent1>
          <a:srgbClr val="FFFF66"/>
        </a:accent1>
        <a:accent2>
          <a:srgbClr val="99CC99"/>
        </a:accent2>
        <a:accent3>
          <a:srgbClr val="FFFFFF"/>
        </a:accent3>
        <a:accent4>
          <a:srgbClr val="000000"/>
        </a:accent4>
        <a:accent5>
          <a:srgbClr val="FFFFB8"/>
        </a:accent5>
        <a:accent6>
          <a:srgbClr val="8AB98A"/>
        </a:accent6>
        <a:hlink>
          <a:srgbClr val="0000FF"/>
        </a:hlink>
        <a:folHlink>
          <a:srgbClr val="FF00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2255</TotalTime>
  <Words>1711</Words>
  <Application>Microsoft Office PowerPoint</Application>
  <PresentationFormat>On-screen Show (4:3)</PresentationFormat>
  <Paragraphs>351</Paragraphs>
  <Slides>28</Slides>
  <Notes>10</Notes>
  <HiddenSlides>0</HiddenSlides>
  <MMClips>0</MMClips>
  <ScaleCrop>false</ScaleCrop>
  <HeadingPairs>
    <vt:vector size="6" baseType="variant">
      <vt:variant>
        <vt:lpstr>Fonts Used</vt:lpstr>
      </vt:variant>
      <vt:variant>
        <vt:i4>7</vt:i4>
      </vt:variant>
      <vt:variant>
        <vt:lpstr>Theme</vt:lpstr>
      </vt:variant>
      <vt:variant>
        <vt:i4>10</vt:i4>
      </vt:variant>
      <vt:variant>
        <vt:lpstr>Slide Titles</vt:lpstr>
      </vt:variant>
      <vt:variant>
        <vt:i4>28</vt:i4>
      </vt:variant>
    </vt:vector>
  </HeadingPairs>
  <TitlesOfParts>
    <vt:vector size="45" baseType="lpstr">
      <vt:lpstr>Comic Sans MS</vt:lpstr>
      <vt:lpstr>Times New Roman</vt:lpstr>
      <vt:lpstr>Tahoma</vt:lpstr>
      <vt:lpstr>Calibri</vt:lpstr>
      <vt:lpstr>Symbol</vt:lpstr>
      <vt:lpstr>Wingdings</vt:lpstr>
      <vt:lpstr>Arial</vt:lpstr>
      <vt:lpstr>2_Capsules</vt:lpstr>
      <vt:lpstr>1_Textured</vt:lpstr>
      <vt:lpstr>8_Custom Design</vt:lpstr>
      <vt:lpstr>5_Capsules</vt:lpstr>
      <vt:lpstr>4_Capsules</vt:lpstr>
      <vt:lpstr>6_Capsules</vt:lpstr>
      <vt:lpstr>7_Capsules</vt:lpstr>
      <vt:lpstr>8_Capsules</vt:lpstr>
      <vt:lpstr>9_Capsules</vt:lpstr>
      <vt:lpstr>6_Custom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Christine Crisp</dc:creator>
  <cp:lastModifiedBy>Christine Crisp</cp:lastModifiedBy>
  <cp:revision>127</cp:revision>
  <dcterms:created xsi:type="dcterms:W3CDTF">2007-10-03T13:46:11Z</dcterms:created>
  <dcterms:modified xsi:type="dcterms:W3CDTF">2017-05-08T17:04:06Z</dcterms:modified>
</cp:coreProperties>
</file>